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C1BA"/>
    <a:srgbClr val="DAFFF6"/>
    <a:srgbClr val="15323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108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5131E0-89A8-F848-99BD-4F0BAC52272C}" type="datetimeFigureOut">
              <a:rPr lang="en-US" smtClean="0"/>
              <a:pPr/>
              <a:t>5/22/2013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2EEB3-126D-3C4F-B84E-148BE980A1C0}" type="slidenum">
              <a:rPr lang="en-US" smtClean="0"/>
              <a:pPr/>
              <a:t>‹#›</a:t>
            </a:fld>
            <a:endParaRPr lang="en-US"/>
          </a:p>
        </p:txBody>
      </p:sp>
    </p:spTree>
    <p:extLst>
      <p:ext uri="{BB962C8B-B14F-4D97-AF65-F5344CB8AC3E}">
        <p14:creationId xmlns="" xmlns:p14="http://schemas.microsoft.com/office/powerpoint/2010/main" val="11055622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73810" y="2130425"/>
            <a:ext cx="7691521" cy="1470025"/>
          </a:xfrm>
        </p:spPr>
        <p:txBody>
          <a:bodyPr/>
          <a:lstStyle>
            <a:lvl1pPr>
              <a:defRPr>
                <a:solidFill>
                  <a:srgbClr val="15323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97165" y="3362632"/>
            <a:ext cx="4256312" cy="2276168"/>
          </a:xfrm>
          <a:prstGeom prst="rect">
            <a:avLst/>
          </a:prstGeom>
        </p:spPr>
        <p:txBody>
          <a:bodyPr>
            <a:normAutofit/>
          </a:bodyPr>
          <a:lstStyle>
            <a:lvl1pPr marL="0" indent="0" algn="l">
              <a:buNone/>
              <a:defRPr sz="2000">
                <a:solidFill>
                  <a:srgbClr val="1532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descr="20120902 little square.jpg"/>
          <p:cNvPicPr>
            <a:picLocks noChangeAspect="1"/>
          </p:cNvPicPr>
          <p:nvPr userDrawn="1"/>
        </p:nvPicPr>
        <p:blipFill>
          <a:blip r:embed="rId2" cstate="print">
            <a:extLst>
              <a:ext uri="{28A0092B-C50C-407E-A947-70E740481C1C}">
                <a14:useLocalDpi xmlns="" xmlns:a14="http://schemas.microsoft.com/office/drawing/2010/main"/>
              </a:ext>
            </a:extLst>
          </a:blip>
          <a:stretch>
            <a:fillRect/>
          </a:stretch>
        </p:blipFill>
        <p:spPr>
          <a:xfrm>
            <a:off x="0" y="2688641"/>
            <a:ext cx="728710" cy="728710"/>
          </a:xfrm>
          <a:prstGeom prst="rect">
            <a:avLst/>
          </a:prstGeom>
        </p:spPr>
      </p:pic>
    </p:spTree>
    <p:extLst>
      <p:ext uri="{BB962C8B-B14F-4D97-AF65-F5344CB8AC3E}">
        <p14:creationId xmlns="" xmlns:p14="http://schemas.microsoft.com/office/powerpoint/2010/main" val="3839380075"/>
      </p:ext>
    </p:extLst>
  </p:cSld>
  <p:clrMapOvr>
    <a:masterClrMapping/>
  </p:clrMapOvr>
  <mc:AlternateContent xmlns:mc="http://schemas.openxmlformats.org/markup-compatibility/2006">
    <mc:Choice xmlns="" xmlns:p14="http://schemas.microsoft.com/office/powerpoint/2010/main" Requires="p14">
      <p:transition spd="slow" p14:dur="1500" advClick="0" advTm="2000">
        <p:fade/>
      </p:transition>
    </mc:Choice>
    <mc:Fallback>
      <p:transition spd="slow"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7959" y="813238"/>
            <a:ext cx="4055241" cy="937172"/>
          </a:xfrm>
        </p:spPr>
        <p:txBody>
          <a:bodyPr>
            <a:noAutofit/>
          </a:bodyPr>
          <a:lstStyle>
            <a:lvl1pPr>
              <a:defRPr sz="3200"/>
            </a:lvl1pPr>
          </a:lstStyle>
          <a:p>
            <a:r>
              <a:rPr lang="en-US" dirty="0" smtClean="0"/>
              <a:t>Master title style</a:t>
            </a:r>
            <a:endParaRPr lang="en-US" dirty="0"/>
          </a:p>
        </p:txBody>
      </p:sp>
      <p:sp>
        <p:nvSpPr>
          <p:cNvPr id="9" name="Rectangle 8"/>
          <p:cNvSpPr/>
          <p:nvPr userDrawn="1"/>
        </p:nvSpPr>
        <p:spPr>
          <a:xfrm>
            <a:off x="8661772" y="5734151"/>
            <a:ext cx="425918" cy="338554"/>
          </a:xfrm>
          <a:prstGeom prst="rect">
            <a:avLst/>
          </a:prstGeom>
        </p:spPr>
        <p:txBody>
          <a:bodyPr wrap="none">
            <a:spAutoFit/>
          </a:bodyPr>
          <a:lstStyle/>
          <a:p>
            <a:fld id="{FC6BC84A-B0C2-BE4B-84D9-C0536B71BD95}" type="slidenum">
              <a:rPr lang="en-US" sz="1600" b="1" smtClean="0">
                <a:solidFill>
                  <a:srgbClr val="153238"/>
                </a:solidFill>
              </a:rPr>
              <a:pPr/>
              <a:t>‹#›</a:t>
            </a:fld>
            <a:endParaRPr lang="en-US" sz="1600" b="1" dirty="0">
              <a:solidFill>
                <a:srgbClr val="153238"/>
              </a:solidFill>
            </a:endParaRPr>
          </a:p>
        </p:txBody>
      </p:sp>
      <p:sp>
        <p:nvSpPr>
          <p:cNvPr id="6" name="Content Placeholder 2"/>
          <p:cNvSpPr>
            <a:spLocks noGrp="1"/>
          </p:cNvSpPr>
          <p:nvPr>
            <p:ph idx="1" hasCustomPrompt="1"/>
          </p:nvPr>
        </p:nvSpPr>
        <p:spPr>
          <a:xfrm>
            <a:off x="457200" y="1750410"/>
            <a:ext cx="8229600" cy="4375753"/>
          </a:xfrm>
          <a:prstGeom prst="rect">
            <a:avLst/>
          </a:prstGeom>
        </p:spPr>
        <p:txBody>
          <a:bodyPr>
            <a:normAutofit/>
          </a:bodyPr>
          <a:lstStyle>
            <a:lvl1pPr>
              <a:defRPr sz="1600">
                <a:solidFill>
                  <a:schemeClr val="accent5">
                    <a:lumMod val="50000"/>
                  </a:schemeClr>
                </a:solidFill>
              </a:defRPr>
            </a:lvl1pPr>
            <a:lvl2pPr>
              <a:defRPr sz="1600">
                <a:solidFill>
                  <a:schemeClr val="accent5">
                    <a:lumMod val="50000"/>
                  </a:schemeClr>
                </a:solidFill>
              </a:defRPr>
            </a:lvl2pPr>
            <a:lvl3pPr>
              <a:defRPr sz="1600">
                <a:solidFill>
                  <a:schemeClr val="accent5">
                    <a:lumMod val="50000"/>
                  </a:schemeClr>
                </a:solidFill>
              </a:defRPr>
            </a:lvl3pPr>
            <a:lvl4pPr>
              <a:defRPr sz="1600">
                <a:solidFill>
                  <a:schemeClr val="accent5">
                    <a:lumMod val="50000"/>
                  </a:schemeClr>
                </a:solidFill>
              </a:defRPr>
            </a:lvl4pPr>
            <a:lvl5pPr>
              <a:defRPr sz="1600">
                <a:solidFill>
                  <a:schemeClr val="accent5">
                    <a:lumMod val="50000"/>
                  </a:schemeClr>
                </a:solidFill>
              </a:defRPr>
            </a:lvl5pPr>
          </a:lstStyle>
          <a:p>
            <a:pPr lvl="0"/>
            <a:r>
              <a:rPr lang="en-US" dirty="0" smtClean="0"/>
              <a:t>Click to edit Headline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287798279"/>
      </p:ext>
    </p:extLst>
  </p:cSld>
  <p:clrMapOvr>
    <a:masterClrMapping/>
  </p:clrMapOvr>
  <mc:AlternateContent xmlns:mc="http://schemas.openxmlformats.org/markup-compatibility/2006">
    <mc:Choice xmlns="" xmlns:p14="http://schemas.microsoft.com/office/powerpoint/2010/main" Requires="p14">
      <p:transition spd="slow" p14:dur="1500" advClick="0" advTm="2000">
        <p:fade/>
      </p:transition>
    </mc:Choice>
    <mc:Fallback>
      <p:transition spd="slow" advClick="0" advTm="2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64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25242" y="735724"/>
            <a:ext cx="3643586" cy="681913"/>
          </a:xfrm>
          <a:prstGeom prst="rect">
            <a:avLst/>
          </a:prstGeom>
        </p:spPr>
        <p:txBody>
          <a:bodyPr vert="horz" lIns="91440" tIns="45720" rIns="91440" bIns="45720" rtlCol="0" anchor="ctr">
            <a:normAutofit/>
          </a:bodyPr>
          <a:lstStyle/>
          <a:p>
            <a:r>
              <a:rPr lang="en-US" dirty="0" err="1" smtClean="0"/>
              <a:t>Clic</a:t>
            </a:r>
            <a:endParaRPr lang="en-US" dirty="0"/>
          </a:p>
        </p:txBody>
      </p:sp>
      <p:pic>
        <p:nvPicPr>
          <p:cNvPr id="9" name="Picture 8" descr="logos.png"/>
          <p:cNvPicPr>
            <a:picLocks noChangeAspect="1"/>
          </p:cNvPicPr>
          <p:nvPr/>
        </p:nvPicPr>
        <p:blipFill>
          <a:blip r:embed="rId5" cstate="print">
            <a:extLst>
              <a:ext uri="{28A0092B-C50C-407E-A947-70E740481C1C}">
                <a14:useLocalDpi xmlns="" xmlns:a14="http://schemas.microsoft.com/office/drawing/2010/main"/>
              </a:ext>
            </a:extLst>
          </a:blip>
          <a:stretch>
            <a:fillRect/>
          </a:stretch>
        </p:blipFill>
        <p:spPr>
          <a:xfrm>
            <a:off x="376621" y="6345243"/>
            <a:ext cx="8592207" cy="416913"/>
          </a:xfrm>
          <a:prstGeom prst="rect">
            <a:avLst/>
          </a:prstGeom>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7AD29-258D-1E4D-A623-585EABBDE01C}" type="datetimeFigureOut">
              <a:rPr lang="en-US" smtClean="0"/>
              <a:pPr/>
              <a:t>5/22/2013</a:t>
            </a:fld>
            <a:endParaRPr lang="en-US"/>
          </a:p>
        </p:txBody>
      </p:sp>
      <p:sp>
        <p:nvSpPr>
          <p:cNvPr id="6" name="Footer Placeholder 5"/>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A7479-0D02-234E-9303-FDF6A288FEDD}" type="slidenum">
              <a:rPr lang="en-US" smtClean="0"/>
              <a:pPr/>
              <a:t>‹#›</a:t>
            </a:fld>
            <a:endParaRPr lang="en-US"/>
          </a:p>
        </p:txBody>
      </p:sp>
      <p:sp>
        <p:nvSpPr>
          <p:cNvPr id="11"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3" name="Picture 2" descr="20130404 header.jpg"/>
          <p:cNvPicPr>
            <a:picLocks noChangeAspect="1"/>
          </p:cNvPicPr>
          <p:nvPr userDrawn="1"/>
        </p:nvPicPr>
        <p:blipFill>
          <a:blip r:embed="rId6" cstate="print">
            <a:extLst>
              <a:ext uri="{28A0092B-C50C-407E-A947-70E740481C1C}">
                <a14:useLocalDpi xmlns="" xmlns:a14="http://schemas.microsoft.com/office/drawing/2010/main"/>
              </a:ext>
            </a:extLst>
          </a:blip>
          <a:stretch>
            <a:fillRect/>
          </a:stretch>
        </p:blipFill>
        <p:spPr>
          <a:xfrm>
            <a:off x="0" y="0"/>
            <a:ext cx="9144000" cy="1554480"/>
          </a:xfrm>
          <a:prstGeom prst="rect">
            <a:avLst/>
          </a:prstGeom>
        </p:spPr>
      </p:pic>
    </p:spTree>
    <p:extLst>
      <p:ext uri="{BB962C8B-B14F-4D97-AF65-F5344CB8AC3E}">
        <p14:creationId xmlns="" xmlns:p14="http://schemas.microsoft.com/office/powerpoint/2010/main" val="2516567597"/>
      </p:ext>
    </p:extLst>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 xmlns:p14="http://schemas.microsoft.com/office/powerpoint/2010/main" Requires="p14">
      <p:transition spd="slow" p14:dur="1500" advClick="0" advTm="2000">
        <p:fade/>
      </p:transition>
    </mc:Choice>
    <mc:Fallback>
      <p:transition spd="slow" advClick="0" advTm="2000">
        <p:fade/>
      </p:transition>
    </mc:Fallback>
  </mc:AlternateContent>
  <p:txStyles>
    <p:titleStyle>
      <a:lvl1pPr algn="l" defTabSz="457200" rtl="0" eaLnBrk="1" latinLnBrk="0" hangingPunct="1">
        <a:spcBef>
          <a:spcPct val="0"/>
        </a:spcBef>
        <a:buNone/>
        <a:defRPr sz="4400" kern="1200">
          <a:solidFill>
            <a:schemeClr val="accent5">
              <a:lumMod val="40000"/>
              <a:lumOff val="60000"/>
            </a:schemeClr>
          </a:solidFill>
          <a:latin typeface="+mj-lt"/>
          <a:ea typeface="+mj-ea"/>
          <a:cs typeface="+mj-cs"/>
        </a:defRPr>
      </a:lvl1pPr>
    </p:titleStyle>
    <p:bodyStyle>
      <a:lvl1pPr marL="0" indent="0" algn="l" defTabSz="457200" rtl="0" eaLnBrk="1" latinLnBrk="0" hangingPunct="1">
        <a:spcBef>
          <a:spcPct val="20000"/>
        </a:spcBef>
        <a:buFont typeface="Arial"/>
        <a:buNone/>
        <a:defRPr sz="1600" b="0" i="0" kern="1200">
          <a:solidFill>
            <a:schemeClr val="accent5">
              <a:lumMod val="50000"/>
            </a:schemeClr>
          </a:solidFill>
          <a:latin typeface="Candara"/>
          <a:ea typeface="+mn-ea"/>
          <a:cs typeface="+mn-cs"/>
        </a:defRPr>
      </a:lvl1pPr>
      <a:lvl2pPr marL="742950" indent="-285750" algn="l" defTabSz="457200" rtl="0" eaLnBrk="1" latinLnBrk="0" hangingPunct="1">
        <a:spcBef>
          <a:spcPct val="20000"/>
        </a:spcBef>
        <a:buFont typeface="Arial"/>
        <a:buChar char="–"/>
        <a:defRPr sz="1600" b="0" i="0" kern="1200">
          <a:solidFill>
            <a:schemeClr val="accent5">
              <a:lumMod val="50000"/>
            </a:schemeClr>
          </a:solidFill>
          <a:latin typeface="Candara"/>
          <a:ea typeface="+mn-ea"/>
          <a:cs typeface="+mn-cs"/>
        </a:defRPr>
      </a:lvl2pPr>
      <a:lvl3pPr marL="1143000" indent="-228600" algn="l" defTabSz="457200" rtl="0" eaLnBrk="1" latinLnBrk="0" hangingPunct="1">
        <a:spcBef>
          <a:spcPct val="20000"/>
        </a:spcBef>
        <a:buFont typeface="Arial"/>
        <a:buChar char="•"/>
        <a:defRPr sz="1600" b="0" i="0" kern="1200">
          <a:solidFill>
            <a:schemeClr val="accent5">
              <a:lumMod val="50000"/>
            </a:schemeClr>
          </a:solidFill>
          <a:latin typeface="Candara"/>
          <a:ea typeface="+mn-ea"/>
          <a:cs typeface="+mn-cs"/>
        </a:defRPr>
      </a:lvl3pPr>
      <a:lvl4pPr marL="1371600" indent="0" algn="l" defTabSz="457200" rtl="0" eaLnBrk="1" latinLnBrk="0" hangingPunct="1">
        <a:spcBef>
          <a:spcPct val="20000"/>
        </a:spcBef>
        <a:buFont typeface="Arial"/>
        <a:buNone/>
        <a:defRPr sz="1600" b="0" i="0" kern="1200">
          <a:solidFill>
            <a:schemeClr val="accent5">
              <a:lumMod val="50000"/>
            </a:schemeClr>
          </a:solidFill>
          <a:latin typeface="Candara"/>
          <a:ea typeface="+mn-ea"/>
          <a:cs typeface="+mn-cs"/>
        </a:defRPr>
      </a:lvl4pPr>
      <a:lvl5pPr marL="2057400" indent="-228600" algn="l" defTabSz="457200" rtl="0" eaLnBrk="1" latinLnBrk="0" hangingPunct="1">
        <a:spcBef>
          <a:spcPct val="20000"/>
        </a:spcBef>
        <a:buFont typeface="Arial"/>
        <a:buChar char="»"/>
        <a:defRPr sz="1600" b="0" i="0" kern="1200">
          <a:solidFill>
            <a:schemeClr val="accent5">
              <a:lumMod val="50000"/>
            </a:schemeClr>
          </a:solidFill>
          <a:latin typeface="Candar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97-2003_Worksheet3.xls"/></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614795"/>
            <a:ext cx="6731391" cy="812453"/>
          </a:xfrm>
        </p:spPr>
        <p:txBody>
          <a:bodyPr>
            <a:noAutofit/>
          </a:bodyPr>
          <a:lstStyle/>
          <a:p>
            <a:pPr algn="ctr"/>
            <a:r>
              <a:rPr lang="en-US" sz="6000" b="1" dirty="0" smtClean="0">
                <a:solidFill>
                  <a:schemeClr val="accent5">
                    <a:lumMod val="50000"/>
                  </a:schemeClr>
                </a:solidFill>
                <a:latin typeface="Candara" pitchFamily="34" charset="0"/>
              </a:rPr>
              <a:t>UNIT 6a:</a:t>
            </a:r>
            <a:endParaRPr lang="en-US" sz="6000" b="1" dirty="0">
              <a:solidFill>
                <a:schemeClr val="accent5">
                  <a:lumMod val="50000"/>
                </a:schemeClr>
              </a:solidFill>
              <a:latin typeface="Candara" pitchFamily="34" charset="0"/>
            </a:endParaRPr>
          </a:p>
        </p:txBody>
      </p:sp>
      <p:sp>
        <p:nvSpPr>
          <p:cNvPr id="3" name="Subtitle 2"/>
          <p:cNvSpPr>
            <a:spLocks noGrp="1"/>
          </p:cNvSpPr>
          <p:nvPr>
            <p:ph type="subTitle" idx="1"/>
          </p:nvPr>
        </p:nvSpPr>
        <p:spPr>
          <a:xfrm>
            <a:off x="1371600" y="3868615"/>
            <a:ext cx="6098345" cy="1055078"/>
          </a:xfrm>
        </p:spPr>
        <p:txBody>
          <a:bodyPr>
            <a:normAutofit/>
          </a:bodyPr>
          <a:lstStyle/>
          <a:p>
            <a:pPr algn="ctr"/>
            <a:r>
              <a:rPr lang="en-US" sz="4000" b="1" dirty="0" smtClean="0"/>
              <a:t>PNG COASTAL FISHERIES </a:t>
            </a:r>
            <a:endParaRPr lang="en-US" sz="4000" b="1" dirty="0"/>
          </a:p>
        </p:txBody>
      </p:sp>
    </p:spTree>
    <p:extLst>
      <p:ext uri="{BB962C8B-B14F-4D97-AF65-F5344CB8AC3E}">
        <p14:creationId xmlns:p14="http://schemas.microsoft.com/office/powerpoint/2010/main" xmlns="" val="3908118583"/>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0410"/>
            <a:ext cx="8229600" cy="4580052"/>
          </a:xfrm>
        </p:spPr>
        <p:txBody>
          <a:bodyPr>
            <a:normAutofit/>
          </a:bodyPr>
          <a:lstStyle/>
          <a:p>
            <a:pPr>
              <a:lnSpc>
                <a:spcPct val="110000"/>
              </a:lnSpc>
            </a:pPr>
            <a:r>
              <a:rPr lang="en-AU" sz="2400" b="1" dirty="0" smtClean="0"/>
              <a:t>Artisanal Fishery</a:t>
            </a:r>
          </a:p>
          <a:p>
            <a:pPr>
              <a:spcBef>
                <a:spcPts val="0"/>
              </a:spcBef>
              <a:buFont typeface="Arial" pitchFamily="34" charset="0"/>
              <a:buChar char="•"/>
            </a:pPr>
            <a:r>
              <a:rPr lang="en-AU" sz="2400" dirty="0" smtClean="0"/>
              <a:t> A small-scale, traditional and low cost fishery in which relatively small vessels (usually fibreglass dinghies) take catches, often consisting of a great variety of different species, that are primarily sold and consumed locally.</a:t>
            </a:r>
          </a:p>
          <a:p>
            <a:pPr>
              <a:spcBef>
                <a:spcPts val="0"/>
              </a:spcBef>
              <a:buFont typeface="Arial" pitchFamily="34" charset="0"/>
              <a:buChar char="•"/>
            </a:pPr>
            <a:r>
              <a:rPr lang="en-AU" sz="2400" dirty="0" smtClean="0"/>
              <a:t> Multiple methods are used: reef gleaning, hand lining, drop lining, spearfishing, hand collecting, gill nets and surround nets.</a:t>
            </a:r>
          </a:p>
          <a:p>
            <a:pPr>
              <a:spcBef>
                <a:spcPts val="0"/>
              </a:spcBef>
              <a:buFont typeface="Arial" pitchFamily="34" charset="0"/>
              <a:buChar char="•"/>
            </a:pPr>
            <a:r>
              <a:rPr lang="en-AU" sz="2400" dirty="0" smtClean="0"/>
              <a:t> Catch is sold mostly to local and urban markets and to local shops and restaurants</a:t>
            </a:r>
          </a:p>
        </p:txBody>
      </p:sp>
    </p:spTree>
    <p:extLst>
      <p:ext uri="{BB962C8B-B14F-4D97-AF65-F5344CB8AC3E}">
        <p14:creationId xmlns:p14="http://schemas.microsoft.com/office/powerpoint/2010/main" xmlns="" val="4103503680"/>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77" y="1589093"/>
            <a:ext cx="8470223" cy="777725"/>
          </a:xfrm>
        </p:spPr>
        <p:txBody>
          <a:bodyPr/>
          <a:lstStyle/>
          <a:p>
            <a:r>
              <a:rPr lang="en-AU" sz="2800" dirty="0" smtClean="0">
                <a:solidFill>
                  <a:schemeClr val="tx1"/>
                </a:solidFill>
              </a:rPr>
              <a:t>Example: Characteristics of </a:t>
            </a:r>
            <a:r>
              <a:rPr lang="en-AU" sz="2800" dirty="0" err="1" smtClean="0">
                <a:solidFill>
                  <a:schemeClr val="tx1"/>
                </a:solidFill>
              </a:rPr>
              <a:t>Madang</a:t>
            </a:r>
            <a:r>
              <a:rPr lang="en-AU" sz="2800" dirty="0" smtClean="0">
                <a:solidFill>
                  <a:schemeClr val="tx1"/>
                </a:solidFill>
              </a:rPr>
              <a:t> FAD Artisanal fishery</a:t>
            </a:r>
            <a:endParaRPr lang="en-AU" sz="280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2862847844"/>
              </p:ext>
            </p:extLst>
          </p:nvPr>
        </p:nvGraphicFramePr>
        <p:xfrm>
          <a:off x="277089" y="2366818"/>
          <a:ext cx="8866910" cy="4491184"/>
        </p:xfrm>
        <a:graphic>
          <a:graphicData uri="http://schemas.openxmlformats.org/drawingml/2006/table">
            <a:tbl>
              <a:tblPr firstRow="1" bandRow="1">
                <a:tableStyleId>{5C22544A-7EE6-4342-B048-85BDC9FD1C3A}</a:tableStyleId>
              </a:tblPr>
              <a:tblGrid>
                <a:gridCol w="4433455"/>
                <a:gridCol w="4433455"/>
              </a:tblGrid>
              <a:tr h="561398">
                <a:tc>
                  <a:txBody>
                    <a:bodyPr/>
                    <a:lstStyle/>
                    <a:p>
                      <a:r>
                        <a:rPr lang="en-AU" b="0" dirty="0" smtClean="0">
                          <a:solidFill>
                            <a:schemeClr val="tx1"/>
                          </a:solidFill>
                        </a:rPr>
                        <a:t>NUMBER</a:t>
                      </a:r>
                      <a:r>
                        <a:rPr lang="en-AU" b="0" baseline="0" dirty="0" smtClean="0">
                          <a:solidFill>
                            <a:schemeClr val="tx1"/>
                          </a:solidFill>
                        </a:rPr>
                        <a:t> BOATS &amp; FSHERMEN</a:t>
                      </a:r>
                      <a:endParaRPr lang="en-AU" b="0" dirty="0">
                        <a:solidFill>
                          <a:schemeClr val="tx1"/>
                        </a:solidFill>
                      </a:endParaRPr>
                    </a:p>
                  </a:txBody>
                  <a:tcPr>
                    <a:solidFill>
                      <a:schemeClr val="bg1"/>
                    </a:solidFill>
                  </a:tcPr>
                </a:tc>
                <a:tc>
                  <a:txBody>
                    <a:bodyPr/>
                    <a:lstStyle/>
                    <a:p>
                      <a:r>
                        <a:rPr lang="en-AU" b="0" dirty="0" smtClean="0">
                          <a:solidFill>
                            <a:schemeClr val="tx1"/>
                          </a:solidFill>
                        </a:rPr>
                        <a:t>40 boats,  120 fishermen</a:t>
                      </a:r>
                      <a:endParaRPr lang="en-AU" b="0" dirty="0">
                        <a:solidFill>
                          <a:schemeClr val="tx1"/>
                        </a:solidFill>
                      </a:endParaRPr>
                    </a:p>
                  </a:txBody>
                  <a:tcPr>
                    <a:solidFill>
                      <a:schemeClr val="bg1"/>
                    </a:solidFill>
                  </a:tcPr>
                </a:tc>
              </a:tr>
              <a:tr h="561398">
                <a:tc>
                  <a:txBody>
                    <a:bodyPr/>
                    <a:lstStyle/>
                    <a:p>
                      <a:r>
                        <a:rPr lang="en-AU" dirty="0" smtClean="0"/>
                        <a:t>WHO</a:t>
                      </a:r>
                      <a:endParaRPr lang="en-AU" dirty="0"/>
                    </a:p>
                  </a:txBody>
                  <a:tcPr>
                    <a:solidFill>
                      <a:schemeClr val="bg1"/>
                    </a:solidFill>
                  </a:tcPr>
                </a:tc>
                <a:tc>
                  <a:txBody>
                    <a:bodyPr/>
                    <a:lstStyle/>
                    <a:p>
                      <a:r>
                        <a:rPr lang="en-AU" dirty="0" smtClean="0"/>
                        <a:t>Adult males</a:t>
                      </a:r>
                      <a:endParaRPr lang="en-AU" dirty="0"/>
                    </a:p>
                  </a:txBody>
                  <a:tcPr>
                    <a:solidFill>
                      <a:schemeClr val="bg1"/>
                    </a:solidFill>
                  </a:tcPr>
                </a:tc>
              </a:tr>
              <a:tr h="561398">
                <a:tc>
                  <a:txBody>
                    <a:bodyPr/>
                    <a:lstStyle/>
                    <a:p>
                      <a:r>
                        <a:rPr lang="en-AU" dirty="0" smtClean="0"/>
                        <a:t>FISHING</a:t>
                      </a:r>
                      <a:r>
                        <a:rPr lang="en-AU" baseline="0" dirty="0" smtClean="0"/>
                        <a:t> METHODS</a:t>
                      </a:r>
                      <a:endParaRPr lang="en-AU" dirty="0"/>
                    </a:p>
                  </a:txBody>
                  <a:tcPr>
                    <a:solidFill>
                      <a:schemeClr val="bg1"/>
                    </a:solidFill>
                  </a:tcPr>
                </a:tc>
                <a:tc>
                  <a:txBody>
                    <a:bodyPr/>
                    <a:lstStyle/>
                    <a:p>
                      <a:r>
                        <a:rPr lang="en-AU" dirty="0" smtClean="0"/>
                        <a:t>Trolling,</a:t>
                      </a:r>
                      <a:r>
                        <a:rPr lang="en-AU" baseline="0" dirty="0" smtClean="0"/>
                        <a:t> Drop line</a:t>
                      </a:r>
                      <a:endParaRPr lang="en-AU" dirty="0"/>
                    </a:p>
                  </a:txBody>
                  <a:tcPr>
                    <a:solidFill>
                      <a:schemeClr val="bg1"/>
                    </a:solidFill>
                  </a:tcPr>
                </a:tc>
              </a:tr>
              <a:tr h="561398">
                <a:tc>
                  <a:txBody>
                    <a:bodyPr/>
                    <a:lstStyle/>
                    <a:p>
                      <a:r>
                        <a:rPr lang="en-AU" dirty="0" smtClean="0"/>
                        <a:t>VESSELS</a:t>
                      </a:r>
                      <a:endParaRPr lang="en-AU" dirty="0"/>
                    </a:p>
                  </a:txBody>
                  <a:tcPr>
                    <a:solidFill>
                      <a:schemeClr val="bg1"/>
                    </a:solidFill>
                  </a:tcPr>
                </a:tc>
                <a:tc>
                  <a:txBody>
                    <a:bodyPr/>
                    <a:lstStyle/>
                    <a:p>
                      <a:r>
                        <a:rPr lang="en-AU" dirty="0" smtClean="0"/>
                        <a:t>23</a:t>
                      </a:r>
                      <a:r>
                        <a:rPr lang="en-AU" baseline="0" dirty="0" smtClean="0"/>
                        <a:t> foot  </a:t>
                      </a:r>
                      <a:r>
                        <a:rPr lang="en-AU" baseline="0" dirty="0" err="1" smtClean="0"/>
                        <a:t>Dinghys</a:t>
                      </a:r>
                      <a:r>
                        <a:rPr lang="en-AU" baseline="0" dirty="0" smtClean="0"/>
                        <a:t>, 40HP</a:t>
                      </a:r>
                      <a:endParaRPr lang="en-AU" dirty="0"/>
                    </a:p>
                  </a:txBody>
                  <a:tcPr>
                    <a:solidFill>
                      <a:schemeClr val="bg1"/>
                    </a:solidFill>
                  </a:tcPr>
                </a:tc>
              </a:tr>
              <a:tr h="561398">
                <a:tc>
                  <a:txBody>
                    <a:bodyPr/>
                    <a:lstStyle/>
                    <a:p>
                      <a:r>
                        <a:rPr lang="en-AU" dirty="0" smtClean="0"/>
                        <a:t>TARGET</a:t>
                      </a:r>
                      <a:r>
                        <a:rPr lang="en-AU" baseline="0" dirty="0" smtClean="0"/>
                        <a:t> SPECIES</a:t>
                      </a:r>
                      <a:endParaRPr lang="en-AU" dirty="0"/>
                    </a:p>
                  </a:txBody>
                  <a:tcPr>
                    <a:solidFill>
                      <a:schemeClr val="bg1"/>
                    </a:solidFill>
                  </a:tcPr>
                </a:tc>
                <a:tc>
                  <a:txBody>
                    <a:bodyPr/>
                    <a:lstStyle/>
                    <a:p>
                      <a:r>
                        <a:rPr lang="en-AU" dirty="0" smtClean="0"/>
                        <a:t>Tuna,</a:t>
                      </a:r>
                      <a:r>
                        <a:rPr lang="en-AU" baseline="0" dirty="0" smtClean="0"/>
                        <a:t> Sailfish, rainbow runner, </a:t>
                      </a:r>
                      <a:endParaRPr lang="en-AU" dirty="0"/>
                    </a:p>
                  </a:txBody>
                  <a:tcPr>
                    <a:solidFill>
                      <a:schemeClr val="bg1"/>
                    </a:solidFill>
                  </a:tcPr>
                </a:tc>
              </a:tr>
              <a:tr h="561398">
                <a:tc>
                  <a:txBody>
                    <a:bodyPr/>
                    <a:lstStyle/>
                    <a:p>
                      <a:r>
                        <a:rPr lang="en-AU" dirty="0" smtClean="0"/>
                        <a:t>WHEN</a:t>
                      </a:r>
                      <a:endParaRPr lang="en-AU" dirty="0"/>
                    </a:p>
                  </a:txBody>
                  <a:tcPr>
                    <a:solidFill>
                      <a:schemeClr val="bg1"/>
                    </a:solidFill>
                  </a:tcPr>
                </a:tc>
                <a:tc>
                  <a:txBody>
                    <a:bodyPr/>
                    <a:lstStyle/>
                    <a:p>
                      <a:r>
                        <a:rPr lang="en-AU" dirty="0" smtClean="0"/>
                        <a:t>Seven</a:t>
                      </a:r>
                      <a:r>
                        <a:rPr lang="en-AU" baseline="0" dirty="0" smtClean="0"/>
                        <a:t> days a week</a:t>
                      </a:r>
                      <a:endParaRPr lang="en-AU" dirty="0"/>
                    </a:p>
                  </a:txBody>
                  <a:tcPr>
                    <a:solidFill>
                      <a:schemeClr val="bg1"/>
                    </a:solidFill>
                  </a:tcPr>
                </a:tc>
              </a:tr>
              <a:tr h="561398">
                <a:tc>
                  <a:txBody>
                    <a:bodyPr/>
                    <a:lstStyle/>
                    <a:p>
                      <a:r>
                        <a:rPr lang="en-AU" dirty="0" smtClean="0"/>
                        <a:t>WHERE</a:t>
                      </a:r>
                      <a:endParaRPr lang="en-AU" dirty="0"/>
                    </a:p>
                  </a:txBody>
                  <a:tcPr>
                    <a:solidFill>
                      <a:schemeClr val="bg1"/>
                    </a:solidFill>
                  </a:tcPr>
                </a:tc>
                <a:tc>
                  <a:txBody>
                    <a:bodyPr/>
                    <a:lstStyle/>
                    <a:p>
                      <a:r>
                        <a:rPr lang="en-AU" dirty="0" smtClean="0"/>
                        <a:t>Around FADS (3-4 FADS)</a:t>
                      </a:r>
                      <a:endParaRPr lang="en-AU" dirty="0"/>
                    </a:p>
                  </a:txBody>
                  <a:tcPr>
                    <a:solidFill>
                      <a:schemeClr val="bg1"/>
                    </a:solidFill>
                  </a:tcPr>
                </a:tc>
              </a:tr>
              <a:tr h="561398">
                <a:tc>
                  <a:txBody>
                    <a:bodyPr/>
                    <a:lstStyle/>
                    <a:p>
                      <a:r>
                        <a:rPr lang="en-AU" dirty="0" smtClean="0"/>
                        <a:t>VOLUME OF</a:t>
                      </a:r>
                      <a:r>
                        <a:rPr lang="en-AU" baseline="0" dirty="0" smtClean="0"/>
                        <a:t> CATCH</a:t>
                      </a:r>
                      <a:endParaRPr lang="en-AU" dirty="0"/>
                    </a:p>
                  </a:txBody>
                  <a:tcPr>
                    <a:solidFill>
                      <a:schemeClr val="bg1"/>
                    </a:solidFill>
                  </a:tcPr>
                </a:tc>
                <a:tc>
                  <a:txBody>
                    <a:bodyPr/>
                    <a:lstStyle/>
                    <a:p>
                      <a:r>
                        <a:rPr lang="en-AU" dirty="0" smtClean="0"/>
                        <a:t>About</a:t>
                      </a:r>
                      <a:r>
                        <a:rPr lang="en-AU" baseline="0" dirty="0" smtClean="0"/>
                        <a:t> 3-6 tonnes per day (fishery)</a:t>
                      </a:r>
                      <a:endParaRPr lang="en-AU" dirty="0"/>
                    </a:p>
                  </a:txBody>
                  <a:tcPr>
                    <a:solidFill>
                      <a:schemeClr val="bg1"/>
                    </a:solidFill>
                  </a:tcPr>
                </a:tc>
              </a:tr>
            </a:tbl>
          </a:graphicData>
        </a:graphic>
      </p:graphicFrame>
    </p:spTree>
    <p:extLst>
      <p:ext uri="{BB962C8B-B14F-4D97-AF65-F5344CB8AC3E}">
        <p14:creationId xmlns:p14="http://schemas.microsoft.com/office/powerpoint/2010/main" xmlns="" val="11431580"/>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896020"/>
            <a:ext cx="2840754" cy="212179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40754" y="1896021"/>
            <a:ext cx="2840753" cy="212179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681507" y="1896020"/>
            <a:ext cx="3445043" cy="2121798"/>
          </a:xfrm>
          <a:prstGeom prst="rect">
            <a:avLst/>
          </a:prstGeom>
        </p:spPr>
      </p:pic>
      <p:pic>
        <p:nvPicPr>
          <p:cNvPr id="7" name="Picture 4" descr="C:\Users\Paul Lokani\Documents\CONTRACTS PL\CONTRACTS\WWF\PICTS MADANG\IMG_3985.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a:stretch/>
        </p:blipFill>
        <p:spPr bwMode="auto">
          <a:xfrm>
            <a:off x="1" y="4017818"/>
            <a:ext cx="4618184" cy="2164912"/>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 descr="C:\Users\Paul Lokani\Documents\CONTRACTS PL\CONTRACTS\WWF\PICTS MADANG\IMG_3972.JPG"/>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a:stretch/>
        </p:blipFill>
        <p:spPr bwMode="auto">
          <a:xfrm>
            <a:off x="4618185" y="4017818"/>
            <a:ext cx="4508365" cy="21197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98772192"/>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0410"/>
            <a:ext cx="8229600" cy="4580052"/>
          </a:xfrm>
        </p:spPr>
        <p:txBody>
          <a:bodyPr>
            <a:normAutofit fontScale="92500" lnSpcReduction="20000"/>
          </a:bodyPr>
          <a:lstStyle/>
          <a:p>
            <a:r>
              <a:rPr lang="en-AU" sz="2800" b="1" dirty="0" smtClean="0"/>
              <a:t>Export based artisanal fisheries</a:t>
            </a:r>
          </a:p>
          <a:p>
            <a:r>
              <a:rPr lang="en-AU" sz="2600" dirty="0" smtClean="0"/>
              <a:t>Typically species targeted are:</a:t>
            </a:r>
          </a:p>
          <a:p>
            <a:pPr lvl="1">
              <a:spcBef>
                <a:spcPts val="0"/>
              </a:spcBef>
              <a:buFont typeface="Arial" pitchFamily="34" charset="0"/>
              <a:buChar char="•"/>
            </a:pPr>
            <a:r>
              <a:rPr lang="en-AU" sz="2600" dirty="0" smtClean="0"/>
              <a:t>High value</a:t>
            </a:r>
          </a:p>
          <a:p>
            <a:pPr lvl="1">
              <a:spcBef>
                <a:spcPts val="0"/>
              </a:spcBef>
              <a:buFont typeface="Arial" pitchFamily="34" charset="0"/>
              <a:buChar char="•"/>
            </a:pPr>
            <a:r>
              <a:rPr lang="en-AU" sz="2600" dirty="0" smtClean="0"/>
              <a:t>Easy to harvest</a:t>
            </a:r>
          </a:p>
          <a:p>
            <a:pPr lvl="1">
              <a:spcBef>
                <a:spcPts val="0"/>
              </a:spcBef>
              <a:buFont typeface="Arial" pitchFamily="34" charset="0"/>
              <a:buChar char="•"/>
            </a:pPr>
            <a:r>
              <a:rPr lang="en-AU" sz="2600" dirty="0" smtClean="0"/>
              <a:t>Minimal capital investment</a:t>
            </a:r>
          </a:p>
          <a:p>
            <a:pPr lvl="1">
              <a:spcBef>
                <a:spcPts val="0"/>
              </a:spcBef>
              <a:spcAft>
                <a:spcPts val="1200"/>
              </a:spcAft>
              <a:buFont typeface="Arial" pitchFamily="34" charset="0"/>
              <a:buChar char="•"/>
            </a:pPr>
            <a:r>
              <a:rPr lang="en-AU" sz="2600" dirty="0" smtClean="0"/>
              <a:t>Simple preservation methods</a:t>
            </a:r>
          </a:p>
          <a:p>
            <a:pPr>
              <a:spcAft>
                <a:spcPts val="1200"/>
              </a:spcAft>
            </a:pPr>
            <a:r>
              <a:rPr lang="en-AU" sz="2600" dirty="0" smtClean="0"/>
              <a:t>Unfortunately these characteristics often result in overfishing</a:t>
            </a:r>
          </a:p>
          <a:p>
            <a:r>
              <a:rPr lang="en-AU" sz="2600" dirty="0" smtClean="0"/>
              <a:t>Main species are:</a:t>
            </a:r>
          </a:p>
          <a:p>
            <a:pPr lvl="1">
              <a:buFont typeface="Arial" pitchFamily="34" charset="0"/>
              <a:buChar char="•"/>
            </a:pPr>
            <a:r>
              <a:rPr lang="en-AU" sz="2600" dirty="0" smtClean="0"/>
              <a:t>Beche-de-mer</a:t>
            </a:r>
          </a:p>
          <a:p>
            <a:pPr lvl="1">
              <a:buFont typeface="Arial" pitchFamily="34" charset="0"/>
              <a:buChar char="•"/>
            </a:pPr>
            <a:r>
              <a:rPr lang="en-AU" sz="2600" dirty="0" smtClean="0"/>
              <a:t>Lobster</a:t>
            </a:r>
          </a:p>
          <a:p>
            <a:pPr lvl="1">
              <a:buFont typeface="Arial" pitchFamily="34" charset="0"/>
              <a:buChar char="•"/>
            </a:pPr>
            <a:r>
              <a:rPr lang="en-AU" sz="2600" dirty="0" smtClean="0"/>
              <a:t>Trochus</a:t>
            </a:r>
          </a:p>
          <a:p>
            <a:pPr lvl="1">
              <a:buFont typeface="Arial" pitchFamily="34" charset="0"/>
              <a:buChar char="•"/>
            </a:pPr>
            <a:r>
              <a:rPr lang="en-AU" sz="2600" dirty="0" smtClean="0"/>
              <a:t>crabs</a:t>
            </a:r>
            <a:endParaRPr lang="en-AU" sz="2600" dirty="0"/>
          </a:p>
        </p:txBody>
      </p:sp>
    </p:spTree>
    <p:extLst>
      <p:ext uri="{BB962C8B-B14F-4D97-AF65-F5344CB8AC3E}">
        <p14:creationId xmlns:p14="http://schemas.microsoft.com/office/powerpoint/2010/main" xmlns="" val="62759764"/>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083" y="1750410"/>
            <a:ext cx="8707901" cy="4580052"/>
          </a:xfrm>
        </p:spPr>
        <p:txBody>
          <a:bodyPr>
            <a:normAutofit/>
          </a:bodyPr>
          <a:lstStyle/>
          <a:p>
            <a:r>
              <a:rPr lang="en-AU" sz="2800" b="1" dirty="0" smtClean="0"/>
              <a:t>Beche de mer fishery</a:t>
            </a:r>
          </a:p>
          <a:p>
            <a:pPr>
              <a:buFont typeface="Arial" pitchFamily="34" charset="0"/>
              <a:buChar char="•"/>
            </a:pPr>
            <a:r>
              <a:rPr lang="en-AU" sz="2200" dirty="0" smtClean="0"/>
              <a:t> Despite a management plan was heavily overfished and is currently closed.</a:t>
            </a:r>
            <a:endParaRPr lang="en-AU" sz="2200" dirty="0"/>
          </a:p>
          <a:p>
            <a:pPr>
              <a:buFont typeface="Arial" pitchFamily="34" charset="0"/>
              <a:buChar char="•"/>
            </a:pPr>
            <a:r>
              <a:rPr lang="en-AU" sz="2200" dirty="0" smtClean="0"/>
              <a:t> More than 21 species were targeted; high value ones such as sandfish and prickly redfish preferred</a:t>
            </a:r>
          </a:p>
          <a:p>
            <a:pPr>
              <a:buFont typeface="Arial" pitchFamily="34" charset="0"/>
              <a:buChar char="•"/>
            </a:pPr>
            <a:r>
              <a:rPr lang="en-AU" sz="2200" dirty="0" smtClean="0"/>
              <a:t> Collected by reef walking or freediving depending on species/habitats</a:t>
            </a:r>
          </a:p>
          <a:p>
            <a:pPr>
              <a:buFont typeface="Arial" pitchFamily="34" charset="0"/>
              <a:buChar char="•"/>
            </a:pPr>
            <a:r>
              <a:rPr lang="en-AU" sz="2200" dirty="0" smtClean="0"/>
              <a:t> Collected animal is boiled and sun or smoke </a:t>
            </a:r>
            <a:r>
              <a:rPr lang="en-AU" sz="2200" dirty="0" err="1" smtClean="0"/>
              <a:t>dryed</a:t>
            </a:r>
            <a:r>
              <a:rPr lang="en-AU" sz="2200" dirty="0" smtClean="0"/>
              <a:t> then sold to buyers/exporters</a:t>
            </a:r>
          </a:p>
          <a:p>
            <a:pPr>
              <a:buFont typeface="Arial" pitchFamily="34" charset="0"/>
              <a:buChar char="•"/>
            </a:pPr>
            <a:r>
              <a:rPr lang="en-AU" sz="2200" dirty="0" smtClean="0"/>
              <a:t> Between 2000 – 2009 5.5 million t was exported (~ 296 million kina)</a:t>
            </a:r>
          </a:p>
          <a:p>
            <a:pPr>
              <a:buFont typeface="Arial" pitchFamily="34" charset="0"/>
              <a:buChar char="•"/>
            </a:pPr>
            <a:r>
              <a:rPr lang="en-AU" sz="2200" dirty="0" smtClean="0"/>
              <a:t> Peaked in 2007 with 795 t caught with a value of 52 million kina</a:t>
            </a:r>
          </a:p>
        </p:txBody>
      </p:sp>
    </p:spTree>
    <p:extLst>
      <p:ext uri="{BB962C8B-B14F-4D97-AF65-F5344CB8AC3E}">
        <p14:creationId xmlns:p14="http://schemas.microsoft.com/office/powerpoint/2010/main" xmlns="" val="62759764"/>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67530"/>
            <a:ext cx="9144000" cy="529047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508069" y="-261257"/>
            <a:ext cx="4055241" cy="937172"/>
          </a:xfrm>
        </p:spPr>
        <p:txBody>
          <a:bodyPr/>
          <a:lstStyle/>
          <a:p>
            <a:r>
              <a:rPr lang="en-AU" sz="2800" dirty="0" smtClean="0"/>
              <a:t>BECHE-DE-MER VOLUME</a:t>
            </a:r>
            <a:endParaRPr lang="en-AU" sz="2800" dirty="0"/>
          </a:p>
        </p:txBody>
      </p:sp>
      <p:graphicFrame>
        <p:nvGraphicFramePr>
          <p:cNvPr id="4" name="Object 3"/>
          <p:cNvGraphicFramePr>
            <a:graphicFrameLocks/>
          </p:cNvGraphicFramePr>
          <p:nvPr>
            <p:extLst>
              <p:ext uri="{D42A27DB-BD31-4B8C-83A1-F6EECF244321}">
                <p14:modId xmlns:p14="http://schemas.microsoft.com/office/powerpoint/2010/main" xmlns="" val="3147858746"/>
              </p:ext>
            </p:extLst>
          </p:nvPr>
        </p:nvGraphicFramePr>
        <p:xfrm>
          <a:off x="0" y="391886"/>
          <a:ext cx="8923382" cy="6466114"/>
        </p:xfrm>
        <a:graphic>
          <a:graphicData uri="http://schemas.openxmlformats.org/presentationml/2006/ole">
            <p:oleObj spid="_x0000_s1026" r:id="rId4" imgW="9242337" imgH="5614903" progId="Excel.Sheet.8">
              <p:embed/>
            </p:oleObj>
          </a:graphicData>
        </a:graphic>
      </p:graphicFrame>
    </p:spTree>
    <p:extLst>
      <p:ext uri="{BB962C8B-B14F-4D97-AF65-F5344CB8AC3E}">
        <p14:creationId xmlns:p14="http://schemas.microsoft.com/office/powerpoint/2010/main" xmlns="" val="366891010"/>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67530"/>
            <a:ext cx="9144000" cy="529047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373137" y="-123934"/>
            <a:ext cx="4055241" cy="937172"/>
          </a:xfrm>
        </p:spPr>
        <p:txBody>
          <a:bodyPr/>
          <a:lstStyle/>
          <a:p>
            <a:r>
              <a:rPr lang="en-AU" dirty="0" smtClean="0"/>
              <a:t>BECHE-DE-MER VALUE</a:t>
            </a:r>
            <a:endParaRPr lang="en-AU" dirty="0"/>
          </a:p>
        </p:txBody>
      </p:sp>
      <p:graphicFrame>
        <p:nvGraphicFramePr>
          <p:cNvPr id="4" name="Object 3"/>
          <p:cNvGraphicFramePr>
            <a:graphicFrameLocks/>
          </p:cNvGraphicFramePr>
          <p:nvPr>
            <p:extLst>
              <p:ext uri="{D42A27DB-BD31-4B8C-83A1-F6EECF244321}">
                <p14:modId xmlns:p14="http://schemas.microsoft.com/office/powerpoint/2010/main" xmlns="" val="1343305777"/>
              </p:ext>
            </p:extLst>
          </p:nvPr>
        </p:nvGraphicFramePr>
        <p:xfrm>
          <a:off x="-509450" y="0"/>
          <a:ext cx="9653450" cy="7302136"/>
        </p:xfrm>
        <a:graphic>
          <a:graphicData uri="http://schemas.openxmlformats.org/presentationml/2006/ole">
            <p:oleObj spid="_x0000_s2050" r:id="rId4" imgW="9242337" imgH="5499069" progId="Excel.Sheet.8">
              <p:embed/>
            </p:oleObj>
          </a:graphicData>
        </a:graphic>
      </p:graphicFrame>
    </p:spTree>
    <p:extLst>
      <p:ext uri="{BB962C8B-B14F-4D97-AF65-F5344CB8AC3E}">
        <p14:creationId xmlns:p14="http://schemas.microsoft.com/office/powerpoint/2010/main" xmlns="" val="2716763917"/>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37172"/>
            <a:ext cx="9144000" cy="5920828"/>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521131" y="0"/>
            <a:ext cx="4055241" cy="937172"/>
          </a:xfrm>
        </p:spPr>
        <p:txBody>
          <a:bodyPr/>
          <a:lstStyle/>
          <a:p>
            <a:pPr algn="ctr"/>
            <a:r>
              <a:rPr lang="en-AU" sz="2400" b="1" dirty="0" smtClean="0"/>
              <a:t>BECHE-DE-MER EXPORT BY PROVINCE -2000-2009</a:t>
            </a:r>
            <a:endParaRPr lang="en-AU" sz="2400" b="1" dirty="0"/>
          </a:p>
        </p:txBody>
      </p:sp>
      <p:graphicFrame>
        <p:nvGraphicFramePr>
          <p:cNvPr id="4" name="Object 3"/>
          <p:cNvGraphicFramePr>
            <a:graphicFrameLocks/>
          </p:cNvGraphicFramePr>
          <p:nvPr>
            <p:extLst>
              <p:ext uri="{D42A27DB-BD31-4B8C-83A1-F6EECF244321}">
                <p14:modId xmlns:p14="http://schemas.microsoft.com/office/powerpoint/2010/main" xmlns="" val="1751974111"/>
              </p:ext>
            </p:extLst>
          </p:nvPr>
        </p:nvGraphicFramePr>
        <p:xfrm>
          <a:off x="-679269" y="937172"/>
          <a:ext cx="10776857" cy="6573958"/>
        </p:xfrm>
        <a:graphic>
          <a:graphicData uri="http://schemas.openxmlformats.org/presentationml/2006/ole">
            <p:oleObj spid="_x0000_s3074" r:id="rId4" imgW="9242337" imgH="5688061" progId="Excel.Sheet.8">
              <p:embed/>
            </p:oleObj>
          </a:graphicData>
        </a:graphic>
      </p:graphicFrame>
    </p:spTree>
    <p:extLst>
      <p:ext uri="{BB962C8B-B14F-4D97-AF65-F5344CB8AC3E}">
        <p14:creationId xmlns:p14="http://schemas.microsoft.com/office/powerpoint/2010/main" xmlns="" val="1521285447"/>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083" y="1750410"/>
            <a:ext cx="6891335" cy="4580052"/>
          </a:xfrm>
        </p:spPr>
        <p:txBody>
          <a:bodyPr>
            <a:normAutofit/>
          </a:bodyPr>
          <a:lstStyle/>
          <a:p>
            <a:r>
              <a:rPr lang="en-AU" sz="2800" b="1" dirty="0" smtClean="0"/>
              <a:t>Trochus fishery</a:t>
            </a:r>
          </a:p>
          <a:p>
            <a:pPr>
              <a:buFont typeface="Arial" pitchFamily="34" charset="0"/>
              <a:buChar char="•"/>
            </a:pPr>
            <a:r>
              <a:rPr lang="en-AU" sz="2200" dirty="0" smtClean="0"/>
              <a:t> Hand collected by snorkelling</a:t>
            </a:r>
          </a:p>
          <a:p>
            <a:pPr>
              <a:buFont typeface="Arial" pitchFamily="34" charset="0"/>
              <a:buChar char="•"/>
            </a:pPr>
            <a:r>
              <a:rPr lang="en-AU" sz="2200" dirty="0" smtClean="0"/>
              <a:t> Product is dried then sold to traders, processors and exporters</a:t>
            </a:r>
          </a:p>
          <a:p>
            <a:pPr>
              <a:buFont typeface="Arial" pitchFamily="34" charset="0"/>
              <a:buChar char="•"/>
            </a:pPr>
            <a:r>
              <a:rPr lang="en-AU" sz="2200" dirty="0" smtClean="0"/>
              <a:t> Graded as small, medium or large</a:t>
            </a:r>
          </a:p>
          <a:p>
            <a:pPr>
              <a:buFont typeface="Arial" pitchFamily="34" charset="0"/>
              <a:buChar char="•"/>
            </a:pPr>
            <a:r>
              <a:rPr lang="en-AU" sz="2200" dirty="0" smtClean="0"/>
              <a:t> Shells are used to make buttons and ornaments</a:t>
            </a:r>
          </a:p>
          <a:p>
            <a:pPr>
              <a:buFont typeface="Arial" pitchFamily="34" charset="0"/>
              <a:buChar char="•"/>
            </a:pPr>
            <a:r>
              <a:rPr lang="en-AU" sz="2200" dirty="0" smtClean="0"/>
              <a:t> Powdered scraps used in lacquers and shampoos</a:t>
            </a:r>
          </a:p>
          <a:p>
            <a:pPr>
              <a:buFont typeface="Arial" pitchFamily="34" charset="0"/>
              <a:buChar char="•"/>
            </a:pPr>
            <a:r>
              <a:rPr lang="en-AU" sz="2200" dirty="0" smtClean="0"/>
              <a:t>  No management plan but there are size limits (min and max)</a:t>
            </a:r>
          </a:p>
          <a:p>
            <a:pPr>
              <a:buFont typeface="Arial" pitchFamily="34" charset="0"/>
              <a:buChar char="•"/>
            </a:pPr>
            <a:r>
              <a:rPr lang="en-AU" sz="2200" dirty="0" smtClean="0"/>
              <a:t> Total shell export quantity has increased from 1996-2004, while export of buttons has been relatively stable</a:t>
            </a:r>
          </a:p>
        </p:txBody>
      </p:sp>
      <p:pic>
        <p:nvPicPr>
          <p:cNvPr id="4" name="Picture 3"/>
          <p:cNvPicPr/>
          <p:nvPr/>
        </p:nvPicPr>
        <p:blipFill>
          <a:blip r:embed="rId3" cstate="print"/>
          <a:srcRect l="2701"/>
          <a:stretch>
            <a:fillRect/>
          </a:stretch>
        </p:blipFill>
        <p:spPr bwMode="auto">
          <a:xfrm>
            <a:off x="6724357" y="1955408"/>
            <a:ext cx="2419643" cy="2489982"/>
          </a:xfrm>
          <a:prstGeom prst="rect">
            <a:avLst/>
          </a:prstGeom>
          <a:noFill/>
          <a:ln w="9525">
            <a:noFill/>
            <a:miter lim="800000"/>
            <a:headEnd/>
            <a:tailEnd/>
          </a:ln>
        </p:spPr>
      </p:pic>
    </p:spTree>
    <p:extLst>
      <p:ext uri="{BB962C8B-B14F-4D97-AF65-F5344CB8AC3E}">
        <p14:creationId xmlns:p14="http://schemas.microsoft.com/office/powerpoint/2010/main" xmlns="" val="62759764"/>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891" y="0"/>
            <a:ext cx="4055241" cy="937172"/>
          </a:xfrm>
        </p:spPr>
        <p:txBody>
          <a:bodyPr/>
          <a:lstStyle/>
          <a:p>
            <a:r>
              <a:rPr lang="en-AU" b="1" dirty="0" smtClean="0"/>
              <a:t>TROCHUS BUTTONS</a:t>
            </a:r>
            <a:endParaRPr lang="en-AU" b="1" dirty="0"/>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0458" y="937172"/>
            <a:ext cx="9689922" cy="5920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02088050"/>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Coastal fisheries</a:t>
            </a:r>
            <a:endParaRPr lang="en-AU" dirty="0"/>
          </a:p>
        </p:txBody>
      </p:sp>
      <p:sp>
        <p:nvSpPr>
          <p:cNvPr id="3" name="Content Placeholder 2"/>
          <p:cNvSpPr>
            <a:spLocks noGrp="1"/>
          </p:cNvSpPr>
          <p:nvPr>
            <p:ph idx="1"/>
          </p:nvPr>
        </p:nvSpPr>
        <p:spPr/>
        <p:txBody>
          <a:bodyPr>
            <a:normAutofit/>
          </a:bodyPr>
          <a:lstStyle/>
          <a:p>
            <a:endParaRPr lang="en-AU" sz="2400" i="1" dirty="0" smtClean="0"/>
          </a:p>
          <a:p>
            <a:endParaRPr lang="en-AU" sz="2400" i="1" dirty="0" smtClean="0"/>
          </a:p>
          <a:p>
            <a:endParaRPr lang="en-AU" sz="2400" i="1" dirty="0" smtClean="0"/>
          </a:p>
          <a:p>
            <a:r>
              <a:rPr lang="en-AU" sz="2400" i="1" dirty="0" smtClean="0"/>
              <a:t>Activity 6.1: Assess prior knowledge by class discussion of their understanding of coastal fisheries in their country</a:t>
            </a:r>
            <a:endParaRPr lang="en-AU" sz="2400" dirty="0"/>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6017" y="0"/>
            <a:ext cx="4055241" cy="937172"/>
          </a:xfrm>
        </p:spPr>
        <p:txBody>
          <a:bodyPr/>
          <a:lstStyle/>
          <a:p>
            <a:r>
              <a:rPr lang="en-AU" b="1" dirty="0" smtClean="0"/>
              <a:t>TROCHUS SHELLS</a:t>
            </a:r>
            <a:endParaRPr lang="en-AU" b="1" dirty="0"/>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3419" y="1110343"/>
            <a:ext cx="9513362" cy="5747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85843395"/>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6827" y="0"/>
            <a:ext cx="4055241" cy="937172"/>
          </a:xfrm>
        </p:spPr>
        <p:txBody>
          <a:bodyPr/>
          <a:lstStyle/>
          <a:p>
            <a:r>
              <a:rPr lang="en-AU" b="1" dirty="0" smtClean="0"/>
              <a:t>LOBSTER EXPORTS</a:t>
            </a:r>
            <a:endParaRPr lang="en-AU" b="1" dirty="0"/>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0617" y="1319705"/>
            <a:ext cx="9560560" cy="5538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69111600"/>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4194" y="0"/>
            <a:ext cx="4055241" cy="937172"/>
          </a:xfrm>
        </p:spPr>
        <p:txBody>
          <a:bodyPr/>
          <a:lstStyle/>
          <a:p>
            <a:pPr algn="ctr"/>
            <a:r>
              <a:rPr lang="en-AU" sz="2800" b="1" dirty="0" smtClean="0"/>
              <a:t>CRAB EXPORTS- 1996-2004</a:t>
            </a:r>
            <a:endParaRPr lang="en-AU" sz="2800" b="1" dirty="0"/>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5760" y="1255582"/>
            <a:ext cx="9723056" cy="56024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6025228"/>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0410"/>
            <a:ext cx="8229600" cy="4580052"/>
          </a:xfrm>
        </p:spPr>
        <p:txBody>
          <a:bodyPr>
            <a:normAutofit/>
          </a:bodyPr>
          <a:lstStyle/>
          <a:p>
            <a:r>
              <a:rPr lang="en-AU" sz="2400" b="1" dirty="0" smtClean="0"/>
              <a:t>Industrial scale prawn fishery</a:t>
            </a:r>
            <a:endParaRPr lang="en-AU" sz="2400" dirty="0" smtClean="0"/>
          </a:p>
          <a:p>
            <a:pPr>
              <a:spcBef>
                <a:spcPts val="0"/>
              </a:spcBef>
              <a:buFont typeface="Arial" pitchFamily="34" charset="0"/>
              <a:buChar char="•"/>
            </a:pPr>
            <a:r>
              <a:rPr lang="en-AU" sz="2400" dirty="0" smtClean="0"/>
              <a:t> A trawl fishery that targets 3 key species: banana, black tiger and endeavour prawns</a:t>
            </a:r>
          </a:p>
          <a:p>
            <a:pPr>
              <a:spcBef>
                <a:spcPts val="0"/>
              </a:spcBef>
              <a:buFont typeface="Arial" pitchFamily="34" charset="0"/>
              <a:buChar char="•"/>
            </a:pPr>
            <a:r>
              <a:rPr lang="en-AU" sz="2400" dirty="0" smtClean="0"/>
              <a:t> Three fisheries: Gulf of Papua (main one), Torres Strait Protected Zone, and </a:t>
            </a:r>
            <a:r>
              <a:rPr lang="en-AU" sz="2400" dirty="0" err="1" smtClean="0"/>
              <a:t>Orangerie</a:t>
            </a:r>
            <a:r>
              <a:rPr lang="en-AU" sz="2400" dirty="0" smtClean="0"/>
              <a:t> Bay</a:t>
            </a:r>
          </a:p>
          <a:p>
            <a:pPr>
              <a:spcBef>
                <a:spcPts val="0"/>
              </a:spcBef>
              <a:buFont typeface="Arial" pitchFamily="34" charset="0"/>
              <a:buChar char="•"/>
            </a:pPr>
            <a:r>
              <a:rPr lang="en-AU" sz="2400" dirty="0" smtClean="0"/>
              <a:t> Management plans limit the number of vessels; companies in the fishery must also be owned by PNG citizens</a:t>
            </a:r>
          </a:p>
          <a:p>
            <a:pPr>
              <a:spcBef>
                <a:spcPts val="0"/>
              </a:spcBef>
              <a:buFont typeface="Arial" pitchFamily="34" charset="0"/>
              <a:buChar char="•"/>
            </a:pPr>
            <a:r>
              <a:rPr lang="en-AU" sz="2400" dirty="0" smtClean="0"/>
              <a:t> The Gulf of Papua fishery catches between 400 and 1300 t annually with ~ 90 % exported</a:t>
            </a:r>
          </a:p>
          <a:p>
            <a:pPr>
              <a:spcBef>
                <a:spcPts val="0"/>
              </a:spcBef>
              <a:buFont typeface="Arial" pitchFamily="34" charset="0"/>
              <a:buChar char="•"/>
            </a:pPr>
            <a:r>
              <a:rPr lang="en-AU" sz="2400" dirty="0" smtClean="0"/>
              <a:t> The </a:t>
            </a:r>
            <a:r>
              <a:rPr lang="en-AU" sz="2400" dirty="0" err="1" smtClean="0"/>
              <a:t>Orangerie</a:t>
            </a:r>
            <a:r>
              <a:rPr lang="en-AU" sz="2400" dirty="0" smtClean="0"/>
              <a:t> Bay fishery has one boat but the fishery is currently closed due to conflict with local communities</a:t>
            </a:r>
          </a:p>
          <a:p>
            <a:pPr>
              <a:spcBef>
                <a:spcPts val="0"/>
              </a:spcBef>
            </a:pPr>
            <a:endParaRPr lang="en-AU" sz="2400" dirty="0"/>
          </a:p>
        </p:txBody>
      </p:sp>
    </p:spTree>
    <p:extLst>
      <p:ext uri="{BB962C8B-B14F-4D97-AF65-F5344CB8AC3E}">
        <p14:creationId xmlns:p14="http://schemas.microsoft.com/office/powerpoint/2010/main" xmlns="" val="4103503680"/>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i="1" dirty="0" smtClean="0"/>
              <a:t>Activity 6.2 – Select one of the export based Artisanal Fisheries identified above (</a:t>
            </a:r>
            <a:r>
              <a:rPr lang="en-US" sz="2400" i="1" dirty="0" err="1" smtClean="0"/>
              <a:t>Beche</a:t>
            </a:r>
            <a:r>
              <a:rPr lang="en-US" sz="2400" i="1" dirty="0" smtClean="0"/>
              <a:t>-de-</a:t>
            </a:r>
            <a:r>
              <a:rPr lang="en-US" sz="2400" i="1" dirty="0" err="1" smtClean="0"/>
              <a:t>mer</a:t>
            </a:r>
            <a:r>
              <a:rPr lang="en-US" sz="2400" i="1" dirty="0" smtClean="0"/>
              <a:t>, Lobster or </a:t>
            </a:r>
            <a:r>
              <a:rPr lang="en-US" sz="2400" i="1" dirty="0" err="1" smtClean="0"/>
              <a:t>Trochus</a:t>
            </a:r>
            <a:r>
              <a:rPr lang="en-US" sz="2400" i="1" dirty="0" smtClean="0"/>
              <a:t>), or another fishery you are familiar with, and describe its key characteristics. </a:t>
            </a:r>
          </a:p>
          <a:p>
            <a:endParaRPr lang="en-US" sz="2400" b="1" dirty="0" smtClean="0"/>
          </a:p>
          <a:p>
            <a:r>
              <a:rPr lang="de-DE" sz="2400" b="1" dirty="0" smtClean="0"/>
              <a:t>This should include aspects such as: species targeted, their life history &amp; biology, where are they caught, who catches them, what methods/gears are used, catch volumes and trends, management, how many vessels, how much is exported, etc.</a:t>
            </a:r>
            <a:endParaRPr lang="en-US" sz="2400" b="1" dirty="0" smtClean="0"/>
          </a:p>
          <a:p>
            <a:endParaRPr lang="en-US" sz="2400" dirty="0"/>
          </a:p>
        </p:txBody>
      </p:sp>
    </p:spTree>
    <p:extLst>
      <p:ext uri="{BB962C8B-B14F-4D97-AF65-F5344CB8AC3E}">
        <p14:creationId xmlns:p14="http://schemas.microsoft.com/office/powerpoint/2010/main" xmlns="" val="1745580128"/>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Reflection</a:t>
            </a:r>
            <a:endParaRPr lang="en-AU" dirty="0"/>
          </a:p>
        </p:txBody>
      </p:sp>
      <p:sp>
        <p:nvSpPr>
          <p:cNvPr id="3" name="Content Placeholder 2"/>
          <p:cNvSpPr>
            <a:spLocks noGrp="1"/>
          </p:cNvSpPr>
          <p:nvPr>
            <p:ph idx="1"/>
          </p:nvPr>
        </p:nvSpPr>
        <p:spPr/>
        <p:txBody>
          <a:bodyPr>
            <a:normAutofit/>
          </a:bodyPr>
          <a:lstStyle/>
          <a:p>
            <a:r>
              <a:rPr lang="en-AU" sz="2400" dirty="0" smtClean="0"/>
              <a:t>Reflection: unit review, students to review main concepts of unit in the course notes, contribute any new words (new to them) to their own personal glossary in the back of their notebook (local language equivalent terms should also be recorded where possible)</a:t>
            </a:r>
            <a:endParaRPr lang="en-AU" sz="2400" dirty="0"/>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aul Lokani\Documents\PNG2\MAP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29482"/>
            <a:ext cx="10528086" cy="78933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835050"/>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5582"/>
            <a:ext cx="8229600" cy="4726744"/>
          </a:xfrm>
        </p:spPr>
        <p:txBody>
          <a:bodyPr>
            <a:normAutofit/>
          </a:bodyPr>
          <a:lstStyle/>
          <a:p>
            <a:r>
              <a:rPr lang="en-AU" sz="2800" b="1" dirty="0" smtClean="0"/>
              <a:t>What are Coastal Fisheries?</a:t>
            </a:r>
          </a:p>
          <a:p>
            <a:pPr>
              <a:spcAft>
                <a:spcPts val="1200"/>
              </a:spcAft>
              <a:buFont typeface="Arial" pitchFamily="34" charset="0"/>
              <a:buChar char="•"/>
            </a:pPr>
            <a:r>
              <a:rPr lang="en-AU" sz="2400" dirty="0" smtClean="0"/>
              <a:t> Small scale and Traditional low cost fishing inside the 3-6 nautical mile limit from the shoreline or reef edge. Now extending to 6-12 Nautical miles.</a:t>
            </a:r>
          </a:p>
          <a:p>
            <a:pPr>
              <a:spcAft>
                <a:spcPts val="1200"/>
              </a:spcAft>
              <a:buFont typeface="Arial" pitchFamily="34" charset="0"/>
              <a:buChar char="•"/>
            </a:pPr>
            <a:r>
              <a:rPr lang="en-AU" sz="2400" dirty="0" smtClean="0"/>
              <a:t> Habitats fished include estuaries, lagoons, sand/mud flats, fringing and barrier reefs, nearshore oceanic.</a:t>
            </a:r>
          </a:p>
          <a:p>
            <a:pPr>
              <a:spcAft>
                <a:spcPts val="1200"/>
              </a:spcAft>
              <a:buFont typeface="Arial" pitchFamily="34" charset="0"/>
              <a:buChar char="•"/>
            </a:pPr>
            <a:r>
              <a:rPr lang="en-AU" sz="2400" dirty="0" smtClean="0"/>
              <a:t> PNG coastline ~ 21,250 km with 61 % of population within 100 km of the coast.</a:t>
            </a:r>
          </a:p>
          <a:p>
            <a:pPr>
              <a:buFont typeface="Arial" pitchFamily="34" charset="0"/>
              <a:buChar char="•"/>
            </a:pPr>
            <a:r>
              <a:rPr lang="en-AU" sz="2400" dirty="0" smtClean="0"/>
              <a:t> About 300 species taken in coastal fisheries. In 2007 total coastal fisheries catch was ~ 35,000 t; 80 % for subsistence.</a:t>
            </a:r>
          </a:p>
          <a:p>
            <a:endParaRPr lang="en-AU" sz="2400" dirty="0"/>
          </a:p>
        </p:txBody>
      </p:sp>
    </p:spTree>
    <p:extLst>
      <p:ext uri="{BB962C8B-B14F-4D97-AF65-F5344CB8AC3E}">
        <p14:creationId xmlns:p14="http://schemas.microsoft.com/office/powerpoint/2010/main" xmlns="" val="2940411704"/>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1239149955"/>
              </p:ext>
            </p:extLst>
          </p:nvPr>
        </p:nvGraphicFramePr>
        <p:xfrm>
          <a:off x="0" y="4"/>
          <a:ext cx="9379132" cy="6857995"/>
        </p:xfrm>
        <a:graphic>
          <a:graphicData uri="http://schemas.openxmlformats.org/drawingml/2006/table">
            <a:tbl>
              <a:tblPr firstRow="1" firstCol="1" bandRow="1">
                <a:tableStyleId>{5C22544A-7EE6-4342-B048-85BDC9FD1C3A}</a:tableStyleId>
              </a:tblPr>
              <a:tblGrid>
                <a:gridCol w="2143119"/>
                <a:gridCol w="1564767"/>
                <a:gridCol w="1554383"/>
                <a:gridCol w="1511811"/>
                <a:gridCol w="1150472"/>
                <a:gridCol w="1454580"/>
              </a:tblGrid>
              <a:tr h="974048">
                <a:tc>
                  <a:txBody>
                    <a:bodyPr/>
                    <a:lstStyle/>
                    <a:p>
                      <a:pPr algn="ctr">
                        <a:lnSpc>
                          <a:spcPct val="115000"/>
                        </a:lnSpc>
                        <a:spcAft>
                          <a:spcPts val="0"/>
                        </a:spcAft>
                      </a:pPr>
                      <a:r>
                        <a:rPr lang="en-AU" sz="1000" dirty="0">
                          <a:solidFill>
                            <a:schemeClr val="tx1"/>
                          </a:solidFill>
                          <a:effectLst/>
                        </a:rPr>
                        <a:t>PROVINCE</a:t>
                      </a:r>
                      <a:endParaRPr lang="en-AU" sz="1100" dirty="0">
                        <a:solidFill>
                          <a:schemeClr val="tx1"/>
                        </a:solidFill>
                        <a:effectLst/>
                        <a:latin typeface="Calibri"/>
                        <a:ea typeface="Calibri"/>
                        <a:cs typeface="Times New Roman"/>
                      </a:endParaRPr>
                    </a:p>
                  </a:txBody>
                  <a:tcPr marL="66083" marR="66083" marT="0" marB="0"/>
                </a:tc>
                <a:tc>
                  <a:txBody>
                    <a:bodyPr/>
                    <a:lstStyle/>
                    <a:p>
                      <a:pPr algn="ctr">
                        <a:lnSpc>
                          <a:spcPct val="115000"/>
                        </a:lnSpc>
                        <a:spcAft>
                          <a:spcPts val="0"/>
                        </a:spcAft>
                      </a:pPr>
                      <a:r>
                        <a:rPr lang="en-AU" sz="1000" dirty="0">
                          <a:solidFill>
                            <a:schemeClr val="tx1"/>
                          </a:solidFill>
                          <a:effectLst/>
                        </a:rPr>
                        <a:t>REEF AREA (hectares)- less than 30 m deep</a:t>
                      </a:r>
                      <a:endParaRPr lang="en-AU" sz="1100" dirty="0">
                        <a:solidFill>
                          <a:schemeClr val="tx1"/>
                        </a:solidFill>
                        <a:effectLst/>
                        <a:latin typeface="Calibri"/>
                        <a:ea typeface="Calibri"/>
                        <a:cs typeface="Times New Roman"/>
                      </a:endParaRPr>
                    </a:p>
                  </a:txBody>
                  <a:tcPr marL="66083" marR="66083" marT="0" marB="0"/>
                </a:tc>
                <a:tc>
                  <a:txBody>
                    <a:bodyPr/>
                    <a:lstStyle/>
                    <a:p>
                      <a:pPr algn="ctr">
                        <a:lnSpc>
                          <a:spcPct val="115000"/>
                        </a:lnSpc>
                        <a:spcAft>
                          <a:spcPts val="0"/>
                        </a:spcAft>
                      </a:pPr>
                      <a:r>
                        <a:rPr lang="en-AU" sz="1000">
                          <a:solidFill>
                            <a:schemeClr val="tx1"/>
                          </a:solidFill>
                          <a:effectLst/>
                        </a:rPr>
                        <a:t>POPULATION </a:t>
                      </a:r>
                      <a:r>
                        <a:rPr lang="en-AU" sz="900">
                          <a:solidFill>
                            <a:schemeClr val="tx1"/>
                          </a:solidFill>
                          <a:effectLst/>
                        </a:rPr>
                        <a:t>2011 CENSUS</a:t>
                      </a:r>
                      <a:endParaRPr lang="en-AU" sz="1100">
                        <a:solidFill>
                          <a:schemeClr val="tx1"/>
                        </a:solidFill>
                        <a:effectLst/>
                        <a:latin typeface="Calibri"/>
                        <a:ea typeface="Calibri"/>
                        <a:cs typeface="Times New Roman"/>
                      </a:endParaRPr>
                    </a:p>
                  </a:txBody>
                  <a:tcPr marL="66083" marR="66083" marT="0" marB="0"/>
                </a:tc>
                <a:tc>
                  <a:txBody>
                    <a:bodyPr/>
                    <a:lstStyle/>
                    <a:p>
                      <a:pPr algn="ctr">
                        <a:lnSpc>
                          <a:spcPct val="115000"/>
                        </a:lnSpc>
                        <a:spcAft>
                          <a:spcPts val="0"/>
                        </a:spcAft>
                      </a:pPr>
                      <a:r>
                        <a:rPr lang="en-AU" sz="1000">
                          <a:solidFill>
                            <a:schemeClr val="tx1"/>
                          </a:solidFill>
                          <a:effectLst/>
                        </a:rPr>
                        <a:t>PERCENT COASTAL POPULATION</a:t>
                      </a:r>
                      <a:endParaRPr lang="en-AU" sz="1100">
                        <a:solidFill>
                          <a:schemeClr val="tx1"/>
                        </a:solidFill>
                        <a:effectLst/>
                        <a:latin typeface="Calibri"/>
                        <a:ea typeface="Calibri"/>
                        <a:cs typeface="Times New Roman"/>
                      </a:endParaRPr>
                    </a:p>
                  </a:txBody>
                  <a:tcPr marL="66083" marR="66083" marT="0" marB="0"/>
                </a:tc>
                <a:tc>
                  <a:txBody>
                    <a:bodyPr/>
                    <a:lstStyle/>
                    <a:p>
                      <a:pPr algn="ctr">
                        <a:lnSpc>
                          <a:spcPct val="115000"/>
                        </a:lnSpc>
                        <a:spcAft>
                          <a:spcPts val="0"/>
                        </a:spcAft>
                      </a:pPr>
                      <a:r>
                        <a:rPr lang="en-AU" sz="1000">
                          <a:solidFill>
                            <a:schemeClr val="tx1"/>
                          </a:solidFill>
                          <a:effectLst/>
                        </a:rPr>
                        <a:t>COASTAL POPULATION</a:t>
                      </a:r>
                      <a:endParaRPr lang="en-AU" sz="1100">
                        <a:solidFill>
                          <a:schemeClr val="tx1"/>
                        </a:solidFill>
                        <a:effectLst/>
                        <a:latin typeface="Calibri"/>
                        <a:ea typeface="Calibri"/>
                        <a:cs typeface="Times New Roman"/>
                      </a:endParaRPr>
                    </a:p>
                  </a:txBody>
                  <a:tcPr marL="66083" marR="66083" marT="0" marB="0"/>
                </a:tc>
                <a:tc>
                  <a:txBody>
                    <a:bodyPr/>
                    <a:lstStyle/>
                    <a:p>
                      <a:pPr algn="ctr">
                        <a:lnSpc>
                          <a:spcPct val="115000"/>
                        </a:lnSpc>
                        <a:spcAft>
                          <a:spcPts val="0"/>
                        </a:spcAft>
                      </a:pPr>
                      <a:r>
                        <a:rPr lang="en-AU" sz="1000" dirty="0">
                          <a:solidFill>
                            <a:schemeClr val="tx1"/>
                          </a:solidFill>
                          <a:effectLst/>
                        </a:rPr>
                        <a:t>COASTLINE (km)</a:t>
                      </a:r>
                      <a:endParaRPr lang="en-AU" sz="1100" dirty="0">
                        <a:solidFill>
                          <a:schemeClr val="tx1"/>
                        </a:solidFill>
                        <a:effectLst/>
                        <a:latin typeface="Calibri"/>
                        <a:ea typeface="Calibri"/>
                        <a:cs typeface="Times New Roman"/>
                      </a:endParaRPr>
                    </a:p>
                  </a:txBody>
                  <a:tcPr marL="66083" marR="66083" marT="0" marB="0"/>
                </a:tc>
              </a:tr>
              <a:tr h="314760">
                <a:tc>
                  <a:txBody>
                    <a:bodyPr/>
                    <a:lstStyle/>
                    <a:p>
                      <a:pPr>
                        <a:lnSpc>
                          <a:spcPct val="115000"/>
                        </a:lnSpc>
                        <a:spcAft>
                          <a:spcPts val="0"/>
                        </a:spcAft>
                      </a:pPr>
                      <a:r>
                        <a:rPr lang="en-AU" sz="1200">
                          <a:solidFill>
                            <a:schemeClr val="tx1"/>
                          </a:solidFill>
                          <a:effectLst/>
                        </a:rPr>
                        <a:t>MILNE BAY</a:t>
                      </a:r>
                      <a:endParaRPr lang="en-AU" sz="1100">
                        <a:solidFill>
                          <a:schemeClr val="tx1"/>
                        </a:solidFill>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1,287,000</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269,954</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63.1</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170,340</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2,624</a:t>
                      </a:r>
                      <a:endParaRPr lang="en-AU" sz="1100">
                        <a:effectLst/>
                        <a:latin typeface="Calibri"/>
                        <a:ea typeface="Calibri"/>
                        <a:cs typeface="Times New Roman"/>
                      </a:endParaRPr>
                    </a:p>
                  </a:txBody>
                  <a:tcPr marL="66083" marR="66083" marT="0" marB="0"/>
                </a:tc>
              </a:tr>
              <a:tr h="314760">
                <a:tc>
                  <a:txBody>
                    <a:bodyPr/>
                    <a:lstStyle/>
                    <a:p>
                      <a:pPr>
                        <a:lnSpc>
                          <a:spcPct val="115000"/>
                        </a:lnSpc>
                        <a:spcAft>
                          <a:spcPts val="0"/>
                        </a:spcAft>
                      </a:pPr>
                      <a:r>
                        <a:rPr lang="en-AU" sz="1200">
                          <a:solidFill>
                            <a:schemeClr val="tx1"/>
                          </a:solidFill>
                          <a:effectLst/>
                        </a:rPr>
                        <a:t>CENTRAL</a:t>
                      </a:r>
                      <a:endParaRPr lang="en-AU" sz="1100">
                        <a:solidFill>
                          <a:schemeClr val="tx1"/>
                        </a:solidFill>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187,000</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237,016</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27.9</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66,127</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748</a:t>
                      </a:r>
                      <a:endParaRPr lang="en-AU" sz="1100">
                        <a:effectLst/>
                        <a:latin typeface="Calibri"/>
                        <a:ea typeface="Calibri"/>
                        <a:cs typeface="Times New Roman"/>
                      </a:endParaRPr>
                    </a:p>
                  </a:txBody>
                  <a:tcPr marL="66083" marR="66083" marT="0" marB="0"/>
                </a:tc>
              </a:tr>
              <a:tr h="314760">
                <a:tc>
                  <a:txBody>
                    <a:bodyPr/>
                    <a:lstStyle/>
                    <a:p>
                      <a:pPr>
                        <a:lnSpc>
                          <a:spcPct val="115000"/>
                        </a:lnSpc>
                        <a:spcAft>
                          <a:spcPts val="0"/>
                        </a:spcAft>
                      </a:pPr>
                      <a:r>
                        <a:rPr lang="en-AU" sz="1200" dirty="0">
                          <a:solidFill>
                            <a:schemeClr val="tx1"/>
                          </a:solidFill>
                          <a:effectLst/>
                        </a:rPr>
                        <a:t>EAST SEPIK</a:t>
                      </a:r>
                      <a:endParaRPr lang="en-AU" sz="1100" dirty="0">
                        <a:solidFill>
                          <a:schemeClr val="tx1"/>
                        </a:solidFill>
                        <a:effectLst/>
                        <a:latin typeface="Calibri"/>
                        <a:ea typeface="Calibri"/>
                        <a:cs typeface="Times New Roman"/>
                      </a:endParaRPr>
                    </a:p>
                  </a:txBody>
                  <a:tcPr marL="66083" marR="66083" marT="0" marB="0"/>
                </a:tc>
                <a:tc>
                  <a:txBody>
                    <a:bodyPr/>
                    <a:lstStyle/>
                    <a:p>
                      <a:pPr>
                        <a:lnSpc>
                          <a:spcPct val="115000"/>
                        </a:lnSpc>
                        <a:spcAft>
                          <a:spcPts val="0"/>
                        </a:spcAft>
                      </a:pPr>
                      <a:r>
                        <a:rPr lang="en-AU" sz="1200" dirty="0">
                          <a:effectLst/>
                        </a:rPr>
                        <a:t>21,000</a:t>
                      </a:r>
                      <a:endParaRPr lang="en-AU" sz="1100" dirty="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433,481</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5.9</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25,575</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304</a:t>
                      </a:r>
                      <a:endParaRPr lang="en-AU" sz="1100">
                        <a:effectLst/>
                        <a:latin typeface="Calibri"/>
                        <a:ea typeface="Calibri"/>
                        <a:cs typeface="Times New Roman"/>
                      </a:endParaRPr>
                    </a:p>
                  </a:txBody>
                  <a:tcPr marL="66083" marR="66083" marT="0" marB="0"/>
                </a:tc>
              </a:tr>
              <a:tr h="314760">
                <a:tc>
                  <a:txBody>
                    <a:bodyPr/>
                    <a:lstStyle/>
                    <a:p>
                      <a:pPr>
                        <a:lnSpc>
                          <a:spcPct val="115000"/>
                        </a:lnSpc>
                        <a:spcAft>
                          <a:spcPts val="0"/>
                        </a:spcAft>
                      </a:pPr>
                      <a:r>
                        <a:rPr lang="en-AU" sz="1200">
                          <a:solidFill>
                            <a:schemeClr val="tx1"/>
                          </a:solidFill>
                          <a:effectLst/>
                        </a:rPr>
                        <a:t>SANDAUN</a:t>
                      </a:r>
                      <a:endParaRPr lang="en-AU" sz="1100">
                        <a:solidFill>
                          <a:schemeClr val="tx1"/>
                        </a:solidFill>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20,000</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227,657</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12.3</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28,001</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278</a:t>
                      </a:r>
                      <a:endParaRPr lang="en-AU" sz="1100">
                        <a:effectLst/>
                        <a:latin typeface="Calibri"/>
                        <a:ea typeface="Calibri"/>
                        <a:cs typeface="Times New Roman"/>
                      </a:endParaRPr>
                    </a:p>
                  </a:txBody>
                  <a:tcPr marL="66083" marR="66083" marT="0" marB="0"/>
                </a:tc>
              </a:tr>
              <a:tr h="314760">
                <a:tc>
                  <a:txBody>
                    <a:bodyPr/>
                    <a:lstStyle/>
                    <a:p>
                      <a:pPr>
                        <a:lnSpc>
                          <a:spcPct val="115000"/>
                        </a:lnSpc>
                        <a:spcAft>
                          <a:spcPts val="0"/>
                        </a:spcAft>
                      </a:pPr>
                      <a:r>
                        <a:rPr lang="en-AU" sz="1200">
                          <a:solidFill>
                            <a:schemeClr val="tx1"/>
                          </a:solidFill>
                          <a:effectLst/>
                        </a:rPr>
                        <a:t>MANUS</a:t>
                      </a:r>
                      <a:endParaRPr lang="en-AU" sz="1100">
                        <a:solidFill>
                          <a:schemeClr val="tx1"/>
                        </a:solidFill>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230,000</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50,321</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53.6</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26,972</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568</a:t>
                      </a:r>
                      <a:endParaRPr lang="en-AU" sz="1100">
                        <a:effectLst/>
                        <a:latin typeface="Calibri"/>
                        <a:ea typeface="Calibri"/>
                        <a:cs typeface="Times New Roman"/>
                      </a:endParaRPr>
                    </a:p>
                  </a:txBody>
                  <a:tcPr marL="66083" marR="66083" marT="0" marB="0"/>
                </a:tc>
              </a:tr>
              <a:tr h="314760">
                <a:tc>
                  <a:txBody>
                    <a:bodyPr/>
                    <a:lstStyle/>
                    <a:p>
                      <a:pPr>
                        <a:lnSpc>
                          <a:spcPct val="115000"/>
                        </a:lnSpc>
                        <a:spcAft>
                          <a:spcPts val="0"/>
                        </a:spcAft>
                      </a:pPr>
                      <a:r>
                        <a:rPr lang="en-AU" sz="1200">
                          <a:solidFill>
                            <a:schemeClr val="tx1"/>
                          </a:solidFill>
                          <a:effectLst/>
                        </a:rPr>
                        <a:t>NEW IRELAND</a:t>
                      </a:r>
                      <a:endParaRPr lang="en-AU" sz="1100">
                        <a:solidFill>
                          <a:schemeClr val="tx1"/>
                        </a:solidFill>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139,000</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161,165</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77.1</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124,258</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1,650</a:t>
                      </a:r>
                      <a:endParaRPr lang="en-AU" sz="1100">
                        <a:effectLst/>
                        <a:latin typeface="Calibri"/>
                        <a:ea typeface="Calibri"/>
                        <a:cs typeface="Times New Roman"/>
                      </a:endParaRPr>
                    </a:p>
                  </a:txBody>
                  <a:tcPr marL="66083" marR="66083" marT="0" marB="0"/>
                </a:tc>
              </a:tr>
              <a:tr h="314760">
                <a:tc>
                  <a:txBody>
                    <a:bodyPr/>
                    <a:lstStyle/>
                    <a:p>
                      <a:pPr>
                        <a:lnSpc>
                          <a:spcPct val="115000"/>
                        </a:lnSpc>
                        <a:spcAft>
                          <a:spcPts val="0"/>
                        </a:spcAft>
                      </a:pPr>
                      <a:r>
                        <a:rPr lang="en-AU" sz="1200">
                          <a:solidFill>
                            <a:schemeClr val="tx1"/>
                          </a:solidFill>
                          <a:effectLst/>
                        </a:rPr>
                        <a:t>BOUGAINVILLE</a:t>
                      </a:r>
                      <a:endParaRPr lang="en-AU" sz="1100">
                        <a:solidFill>
                          <a:schemeClr val="tx1"/>
                        </a:solidFill>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240,000</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234,280</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23.0</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55,200</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806</a:t>
                      </a:r>
                      <a:endParaRPr lang="en-AU" sz="1100">
                        <a:effectLst/>
                        <a:latin typeface="Calibri"/>
                        <a:ea typeface="Calibri"/>
                        <a:cs typeface="Times New Roman"/>
                      </a:endParaRPr>
                    </a:p>
                  </a:txBody>
                  <a:tcPr marL="66083" marR="66083" marT="0" marB="0"/>
                </a:tc>
              </a:tr>
              <a:tr h="314760">
                <a:tc>
                  <a:txBody>
                    <a:bodyPr/>
                    <a:lstStyle/>
                    <a:p>
                      <a:pPr>
                        <a:lnSpc>
                          <a:spcPct val="115000"/>
                        </a:lnSpc>
                        <a:spcAft>
                          <a:spcPts val="0"/>
                        </a:spcAft>
                      </a:pPr>
                      <a:r>
                        <a:rPr lang="en-AU" sz="1200">
                          <a:solidFill>
                            <a:schemeClr val="tx1"/>
                          </a:solidFill>
                          <a:effectLst/>
                        </a:rPr>
                        <a:t>MOROBE</a:t>
                      </a:r>
                      <a:endParaRPr lang="en-AU" sz="1100">
                        <a:solidFill>
                          <a:schemeClr val="tx1"/>
                        </a:solidFill>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77,000</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646,876</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6.7</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43,340</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dirty="0">
                          <a:effectLst/>
                        </a:rPr>
                        <a:t>752</a:t>
                      </a:r>
                      <a:endParaRPr lang="en-AU" sz="1100" dirty="0">
                        <a:effectLst/>
                        <a:latin typeface="Calibri"/>
                        <a:ea typeface="Calibri"/>
                        <a:cs typeface="Times New Roman"/>
                      </a:endParaRPr>
                    </a:p>
                  </a:txBody>
                  <a:tcPr marL="66083" marR="66083" marT="0" marB="0"/>
                </a:tc>
              </a:tr>
              <a:tr h="314760">
                <a:tc>
                  <a:txBody>
                    <a:bodyPr/>
                    <a:lstStyle/>
                    <a:p>
                      <a:pPr>
                        <a:lnSpc>
                          <a:spcPct val="115000"/>
                        </a:lnSpc>
                        <a:spcAft>
                          <a:spcPts val="0"/>
                        </a:spcAft>
                      </a:pPr>
                      <a:r>
                        <a:rPr lang="en-AU" sz="1200">
                          <a:solidFill>
                            <a:schemeClr val="tx1"/>
                          </a:solidFill>
                          <a:effectLst/>
                        </a:rPr>
                        <a:t>ORO</a:t>
                      </a:r>
                      <a:endParaRPr lang="en-AU" sz="1100">
                        <a:solidFill>
                          <a:schemeClr val="tx1"/>
                        </a:solidFill>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517,000</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176,206</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11.5</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20,263</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dirty="0">
                          <a:effectLst/>
                        </a:rPr>
                        <a:t>650</a:t>
                      </a:r>
                      <a:endParaRPr lang="en-AU" sz="1100" dirty="0">
                        <a:effectLst/>
                        <a:latin typeface="Calibri"/>
                        <a:ea typeface="Calibri"/>
                        <a:cs typeface="Times New Roman"/>
                      </a:endParaRPr>
                    </a:p>
                  </a:txBody>
                  <a:tcPr marL="66083" marR="66083" marT="0" marB="0"/>
                </a:tc>
              </a:tr>
              <a:tr h="314760">
                <a:tc>
                  <a:txBody>
                    <a:bodyPr/>
                    <a:lstStyle/>
                    <a:p>
                      <a:pPr>
                        <a:lnSpc>
                          <a:spcPct val="115000"/>
                        </a:lnSpc>
                        <a:spcAft>
                          <a:spcPts val="0"/>
                        </a:spcAft>
                      </a:pPr>
                      <a:r>
                        <a:rPr lang="en-AU" sz="1200">
                          <a:solidFill>
                            <a:schemeClr val="tx1"/>
                          </a:solidFill>
                          <a:effectLst/>
                        </a:rPr>
                        <a:t>MADANG</a:t>
                      </a:r>
                      <a:endParaRPr lang="en-AU" sz="1100">
                        <a:solidFill>
                          <a:schemeClr val="tx1"/>
                        </a:solidFill>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29,000</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487,460</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10.4</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50,695</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628</a:t>
                      </a:r>
                      <a:endParaRPr lang="en-AU" sz="1100">
                        <a:effectLst/>
                        <a:latin typeface="Calibri"/>
                        <a:ea typeface="Calibri"/>
                        <a:cs typeface="Times New Roman"/>
                      </a:endParaRPr>
                    </a:p>
                  </a:txBody>
                  <a:tcPr marL="66083" marR="66083" marT="0" marB="0"/>
                </a:tc>
              </a:tr>
              <a:tr h="314760">
                <a:tc>
                  <a:txBody>
                    <a:bodyPr/>
                    <a:lstStyle/>
                    <a:p>
                      <a:pPr>
                        <a:lnSpc>
                          <a:spcPct val="115000"/>
                        </a:lnSpc>
                        <a:spcAft>
                          <a:spcPts val="0"/>
                        </a:spcAft>
                      </a:pPr>
                      <a:r>
                        <a:rPr lang="en-AU" sz="1200">
                          <a:solidFill>
                            <a:schemeClr val="tx1"/>
                          </a:solidFill>
                          <a:effectLst/>
                        </a:rPr>
                        <a:t>GULF</a:t>
                      </a:r>
                      <a:endParaRPr lang="en-AU" sz="1100">
                        <a:solidFill>
                          <a:schemeClr val="tx1"/>
                        </a:solidFill>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121,128</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29.8</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36,096</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746</a:t>
                      </a:r>
                      <a:endParaRPr lang="en-AU" sz="1100">
                        <a:effectLst/>
                        <a:latin typeface="Calibri"/>
                        <a:ea typeface="Calibri"/>
                        <a:cs typeface="Times New Roman"/>
                      </a:endParaRPr>
                    </a:p>
                  </a:txBody>
                  <a:tcPr marL="66083" marR="66083" marT="0" marB="0"/>
                </a:tc>
              </a:tr>
              <a:tr h="314760">
                <a:tc>
                  <a:txBody>
                    <a:bodyPr/>
                    <a:lstStyle/>
                    <a:p>
                      <a:pPr>
                        <a:lnSpc>
                          <a:spcPct val="115000"/>
                        </a:lnSpc>
                        <a:spcAft>
                          <a:spcPts val="0"/>
                        </a:spcAft>
                      </a:pPr>
                      <a:r>
                        <a:rPr lang="en-AU" sz="1200">
                          <a:solidFill>
                            <a:schemeClr val="tx1"/>
                          </a:solidFill>
                          <a:effectLst/>
                        </a:rPr>
                        <a:t>WESTERN</a:t>
                      </a:r>
                      <a:endParaRPr lang="en-AU" sz="1100">
                        <a:solidFill>
                          <a:schemeClr val="tx1"/>
                        </a:solidFill>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104,200</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180,455</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14.4</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25,985</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1,058</a:t>
                      </a:r>
                      <a:endParaRPr lang="en-AU" sz="1100">
                        <a:effectLst/>
                        <a:latin typeface="Calibri"/>
                        <a:ea typeface="Calibri"/>
                        <a:cs typeface="Times New Roman"/>
                      </a:endParaRPr>
                    </a:p>
                  </a:txBody>
                  <a:tcPr marL="66083" marR="66083" marT="0" marB="0"/>
                </a:tc>
              </a:tr>
              <a:tr h="314760">
                <a:tc>
                  <a:txBody>
                    <a:bodyPr/>
                    <a:lstStyle/>
                    <a:p>
                      <a:pPr>
                        <a:lnSpc>
                          <a:spcPct val="115000"/>
                        </a:lnSpc>
                        <a:spcAft>
                          <a:spcPts val="0"/>
                        </a:spcAft>
                      </a:pPr>
                      <a:r>
                        <a:rPr lang="en-AU" sz="1200">
                          <a:solidFill>
                            <a:schemeClr val="tx1"/>
                          </a:solidFill>
                          <a:effectLst/>
                        </a:rPr>
                        <a:t>NCD</a:t>
                      </a:r>
                      <a:endParaRPr lang="en-AU" sz="1100">
                        <a:solidFill>
                          <a:schemeClr val="tx1"/>
                        </a:solidFill>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318,128</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100</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318,128</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a:t>
                      </a:r>
                      <a:endParaRPr lang="en-AU" sz="1100">
                        <a:effectLst/>
                        <a:latin typeface="Calibri"/>
                        <a:ea typeface="Calibri"/>
                        <a:cs typeface="Times New Roman"/>
                      </a:endParaRPr>
                    </a:p>
                  </a:txBody>
                  <a:tcPr marL="66083" marR="66083" marT="0" marB="0"/>
                </a:tc>
              </a:tr>
              <a:tr h="584427">
                <a:tc>
                  <a:txBody>
                    <a:bodyPr/>
                    <a:lstStyle/>
                    <a:p>
                      <a:pPr>
                        <a:lnSpc>
                          <a:spcPct val="115000"/>
                        </a:lnSpc>
                        <a:spcAft>
                          <a:spcPts val="0"/>
                        </a:spcAft>
                      </a:pPr>
                      <a:r>
                        <a:rPr lang="en-AU" sz="1200">
                          <a:solidFill>
                            <a:schemeClr val="tx1"/>
                          </a:solidFill>
                          <a:effectLst/>
                        </a:rPr>
                        <a:t>WEST NEW BRITAIN</a:t>
                      </a:r>
                      <a:endParaRPr lang="en-AU" sz="1100">
                        <a:solidFill>
                          <a:schemeClr val="tx1"/>
                        </a:solidFill>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137,000</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242,676</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43.2</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104,836</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1,640</a:t>
                      </a:r>
                      <a:endParaRPr lang="en-AU" sz="1100">
                        <a:effectLst/>
                        <a:latin typeface="Calibri"/>
                        <a:ea typeface="Calibri"/>
                        <a:cs typeface="Times New Roman"/>
                      </a:endParaRPr>
                    </a:p>
                  </a:txBody>
                  <a:tcPr marL="66083" marR="66083" marT="0" marB="0"/>
                </a:tc>
              </a:tr>
              <a:tr h="584427">
                <a:tc>
                  <a:txBody>
                    <a:bodyPr/>
                    <a:lstStyle/>
                    <a:p>
                      <a:pPr>
                        <a:lnSpc>
                          <a:spcPct val="115000"/>
                        </a:lnSpc>
                        <a:spcAft>
                          <a:spcPts val="0"/>
                        </a:spcAft>
                      </a:pPr>
                      <a:r>
                        <a:rPr lang="en-AU" sz="1200">
                          <a:solidFill>
                            <a:schemeClr val="tx1"/>
                          </a:solidFill>
                          <a:effectLst/>
                        </a:rPr>
                        <a:t>EAST NEW BRITAIN</a:t>
                      </a:r>
                      <a:endParaRPr lang="en-AU" sz="1100">
                        <a:solidFill>
                          <a:schemeClr val="tx1"/>
                        </a:solidFill>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68,000</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271,252</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27.1</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73,509</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dirty="0">
                          <a:effectLst/>
                        </a:rPr>
                        <a:t>774</a:t>
                      </a:r>
                      <a:endParaRPr lang="en-AU" sz="1100" dirty="0">
                        <a:effectLst/>
                        <a:latin typeface="Calibri"/>
                        <a:ea typeface="Calibri"/>
                        <a:cs typeface="Times New Roman"/>
                      </a:endParaRPr>
                    </a:p>
                  </a:txBody>
                  <a:tcPr marL="66083" marR="66083" marT="0" marB="0"/>
                </a:tc>
              </a:tr>
              <a:tr h="623213">
                <a:tc>
                  <a:txBody>
                    <a:bodyPr/>
                    <a:lstStyle/>
                    <a:p>
                      <a:pPr>
                        <a:lnSpc>
                          <a:spcPct val="115000"/>
                        </a:lnSpc>
                        <a:spcAft>
                          <a:spcPts val="0"/>
                        </a:spcAft>
                      </a:pPr>
                      <a:r>
                        <a:rPr lang="en-AU" sz="1200" dirty="0">
                          <a:solidFill>
                            <a:schemeClr val="tx1"/>
                          </a:solidFill>
                          <a:effectLst/>
                        </a:rPr>
                        <a:t>TOTAL</a:t>
                      </a:r>
                      <a:endParaRPr lang="en-AU" sz="1100" dirty="0">
                        <a:solidFill>
                          <a:schemeClr val="tx1"/>
                        </a:solidFill>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2,923,000</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4,058,055</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 </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a:effectLst/>
                        </a:rPr>
                        <a:t>1,118,630</a:t>
                      </a:r>
                      <a:endParaRPr lang="en-AU" sz="1100">
                        <a:effectLst/>
                        <a:latin typeface="Calibri"/>
                        <a:ea typeface="Calibri"/>
                        <a:cs typeface="Times New Roman"/>
                      </a:endParaRPr>
                    </a:p>
                  </a:txBody>
                  <a:tcPr marL="66083" marR="66083" marT="0" marB="0"/>
                </a:tc>
                <a:tc>
                  <a:txBody>
                    <a:bodyPr/>
                    <a:lstStyle/>
                    <a:p>
                      <a:pPr>
                        <a:lnSpc>
                          <a:spcPct val="115000"/>
                        </a:lnSpc>
                        <a:spcAft>
                          <a:spcPts val="0"/>
                        </a:spcAft>
                      </a:pPr>
                      <a:r>
                        <a:rPr lang="en-AU" sz="1200" dirty="0" smtClean="0">
                          <a:effectLst/>
                        </a:rPr>
                        <a:t>13,226 (21,250 REVISED TOTAL)</a:t>
                      </a:r>
                      <a:endParaRPr lang="en-AU" sz="1100" dirty="0">
                        <a:effectLst/>
                        <a:latin typeface="Calibri"/>
                        <a:ea typeface="Calibri"/>
                        <a:cs typeface="Times New Roman"/>
                      </a:endParaRPr>
                    </a:p>
                  </a:txBody>
                  <a:tcPr marL="66083" marR="66083" marT="0" marB="0"/>
                </a:tc>
              </a:tr>
            </a:tbl>
          </a:graphicData>
        </a:graphic>
      </p:graphicFrame>
    </p:spTree>
    <p:extLst>
      <p:ext uri="{BB962C8B-B14F-4D97-AF65-F5344CB8AC3E}">
        <p14:creationId xmlns:p14="http://schemas.microsoft.com/office/powerpoint/2010/main" xmlns="" val="3089451904"/>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67951"/>
            <a:ext cx="8229600" cy="4058212"/>
          </a:xfrm>
        </p:spPr>
        <p:txBody>
          <a:bodyPr>
            <a:normAutofit/>
          </a:bodyPr>
          <a:lstStyle/>
          <a:p>
            <a:r>
              <a:rPr lang="en-AU" sz="2400" dirty="0" smtClean="0"/>
              <a:t>In PNG there are three main types of coastal fisheries:</a:t>
            </a:r>
          </a:p>
          <a:p>
            <a:pPr marL="457200" indent="-457200">
              <a:buFont typeface="Arial" pitchFamily="34" charset="0"/>
              <a:buChar char="•"/>
            </a:pPr>
            <a:r>
              <a:rPr lang="en-AU" sz="2400" dirty="0" smtClean="0"/>
              <a:t>Artisanal (small scale commercial fishing)</a:t>
            </a:r>
          </a:p>
          <a:p>
            <a:pPr marL="457200" indent="-457200">
              <a:buFont typeface="Arial" pitchFamily="34" charset="0"/>
              <a:buChar char="•"/>
            </a:pPr>
            <a:r>
              <a:rPr lang="en-AU" sz="2400" dirty="0" smtClean="0"/>
              <a:t>Subsistence (local consumption)</a:t>
            </a:r>
          </a:p>
          <a:p>
            <a:pPr marL="457200" indent="-457200">
              <a:buFont typeface="Arial" pitchFamily="34" charset="0"/>
              <a:buChar char="•"/>
            </a:pPr>
            <a:r>
              <a:rPr lang="en-AU" sz="2400" dirty="0" smtClean="0"/>
              <a:t>Industrial scale prawn fishing</a:t>
            </a:r>
            <a:endParaRPr lang="en-AU" sz="2400" dirty="0"/>
          </a:p>
        </p:txBody>
      </p:sp>
    </p:spTree>
    <p:extLst>
      <p:ext uri="{BB962C8B-B14F-4D97-AF65-F5344CB8AC3E}">
        <p14:creationId xmlns:p14="http://schemas.microsoft.com/office/powerpoint/2010/main" xmlns="" val="2940411704"/>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0410"/>
            <a:ext cx="8229600" cy="4580052"/>
          </a:xfrm>
        </p:spPr>
        <p:txBody>
          <a:bodyPr>
            <a:normAutofit/>
          </a:bodyPr>
          <a:lstStyle/>
          <a:p>
            <a:r>
              <a:rPr lang="en-AU" sz="2400" b="1" dirty="0" smtClean="0"/>
              <a:t>Subsistence Fishery</a:t>
            </a:r>
            <a:endParaRPr lang="en-AU" sz="2400" dirty="0" smtClean="0"/>
          </a:p>
          <a:p>
            <a:pPr>
              <a:spcBef>
                <a:spcPts val="0"/>
              </a:spcBef>
              <a:buFont typeface="Arial" pitchFamily="34" charset="0"/>
              <a:buChar char="•"/>
            </a:pPr>
            <a:r>
              <a:rPr lang="en-AU" sz="2400" dirty="0" smtClean="0"/>
              <a:t> A fishery in which the catches are shared and consumed directly by the families of the fishers and community members rather than being bought by sellers in the next larger market.</a:t>
            </a:r>
          </a:p>
          <a:p>
            <a:pPr>
              <a:spcBef>
                <a:spcPts val="0"/>
              </a:spcBef>
              <a:buFont typeface="Arial" pitchFamily="34" charset="0"/>
              <a:buChar char="•"/>
            </a:pPr>
            <a:r>
              <a:rPr lang="en-AU" sz="2400" dirty="0" smtClean="0"/>
              <a:t> Traditional canoes are the main vessels but increasingly more fibreglass dinghy’s with outboards.</a:t>
            </a:r>
          </a:p>
          <a:p>
            <a:pPr>
              <a:spcBef>
                <a:spcPts val="0"/>
              </a:spcBef>
              <a:buFont typeface="Arial" pitchFamily="34" charset="0"/>
              <a:buChar char="•"/>
            </a:pPr>
            <a:r>
              <a:rPr lang="en-AU" sz="2400" dirty="0" smtClean="0"/>
              <a:t> Traditional methods are used but also modern gears such as nylon nets.</a:t>
            </a:r>
          </a:p>
          <a:p>
            <a:pPr>
              <a:spcBef>
                <a:spcPts val="0"/>
              </a:spcBef>
              <a:buFont typeface="Arial" pitchFamily="34" charset="0"/>
              <a:buChar char="•"/>
            </a:pPr>
            <a:r>
              <a:rPr lang="en-AU" sz="2400" dirty="0" smtClean="0"/>
              <a:t> In excess of 500 species are harvested – anything edible.</a:t>
            </a:r>
          </a:p>
          <a:p>
            <a:pPr>
              <a:spcBef>
                <a:spcPts val="0"/>
              </a:spcBef>
              <a:buFont typeface="Arial" pitchFamily="34" charset="0"/>
              <a:buChar char="•"/>
            </a:pPr>
            <a:r>
              <a:rPr lang="en-AU" sz="2400" dirty="0" smtClean="0"/>
              <a:t> As species begin to be locally overharvested communities shift to other species</a:t>
            </a:r>
          </a:p>
        </p:txBody>
      </p:sp>
    </p:spTree>
    <p:extLst>
      <p:ext uri="{BB962C8B-B14F-4D97-AF65-F5344CB8AC3E}">
        <p14:creationId xmlns:p14="http://schemas.microsoft.com/office/powerpoint/2010/main" xmlns="" val="4103503680"/>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913" y="1575582"/>
            <a:ext cx="5925456" cy="4754880"/>
          </a:xfrm>
        </p:spPr>
        <p:txBody>
          <a:bodyPr>
            <a:normAutofit lnSpcReduction="10000"/>
          </a:bodyPr>
          <a:lstStyle/>
          <a:p>
            <a:pPr>
              <a:spcAft>
                <a:spcPts val="600"/>
              </a:spcAft>
            </a:pPr>
            <a:r>
              <a:rPr lang="en-AU" sz="2400" b="1" u="sng" dirty="0" smtClean="0"/>
              <a:t>Subsistence Fishery typical characteristics</a:t>
            </a:r>
            <a:endParaRPr lang="en-AU" sz="2400" u="sng" dirty="0" smtClean="0"/>
          </a:p>
          <a:p>
            <a:pPr>
              <a:spcBef>
                <a:spcPts val="0"/>
              </a:spcBef>
              <a:spcAft>
                <a:spcPts val="300"/>
              </a:spcAft>
              <a:buFont typeface="Arial" pitchFamily="34" charset="0"/>
              <a:buChar char="•"/>
            </a:pPr>
            <a:r>
              <a:rPr lang="en-AU" sz="2400" dirty="0" smtClean="0"/>
              <a:t> based on traditional, customary and cultural norms</a:t>
            </a:r>
          </a:p>
          <a:p>
            <a:pPr>
              <a:spcBef>
                <a:spcPts val="0"/>
              </a:spcBef>
              <a:spcAft>
                <a:spcPts val="300"/>
              </a:spcAft>
              <a:buFont typeface="Arial" pitchFamily="34" charset="0"/>
              <a:buChar char="•"/>
            </a:pPr>
            <a:r>
              <a:rPr lang="en-AU" sz="2400" dirty="0" smtClean="0"/>
              <a:t> Women use different methods to men</a:t>
            </a:r>
          </a:p>
          <a:p>
            <a:pPr>
              <a:spcBef>
                <a:spcPts val="0"/>
              </a:spcBef>
              <a:spcAft>
                <a:spcPts val="300"/>
              </a:spcAft>
              <a:buFont typeface="Arial" pitchFamily="34" charset="0"/>
              <a:buChar char="•"/>
            </a:pPr>
            <a:r>
              <a:rPr lang="en-AU" sz="2400" dirty="0" smtClean="0"/>
              <a:t> Women and young tend to do reef gleaning for sedentary species, </a:t>
            </a:r>
            <a:r>
              <a:rPr lang="en-AU" sz="2400" dirty="0" err="1" smtClean="0"/>
              <a:t>eg</a:t>
            </a:r>
            <a:r>
              <a:rPr lang="en-AU" sz="2400" dirty="0" smtClean="0"/>
              <a:t>. clams and other shells</a:t>
            </a:r>
          </a:p>
          <a:p>
            <a:pPr>
              <a:spcBef>
                <a:spcPts val="0"/>
              </a:spcBef>
              <a:spcAft>
                <a:spcPts val="300"/>
              </a:spcAft>
              <a:buFont typeface="Arial" pitchFamily="34" charset="0"/>
              <a:buChar char="•"/>
            </a:pPr>
            <a:r>
              <a:rPr lang="en-AU" sz="2400" dirty="0" smtClean="0"/>
              <a:t> mostly traditional canoes used</a:t>
            </a:r>
          </a:p>
          <a:p>
            <a:pPr>
              <a:spcBef>
                <a:spcPts val="0"/>
              </a:spcBef>
              <a:spcAft>
                <a:spcPts val="300"/>
              </a:spcAft>
              <a:buFont typeface="Arial" pitchFamily="34" charset="0"/>
              <a:buChar char="•"/>
            </a:pPr>
            <a:r>
              <a:rPr lang="en-AU" sz="2400" dirty="0" smtClean="0"/>
              <a:t> traditional management in some areas</a:t>
            </a:r>
          </a:p>
          <a:p>
            <a:pPr>
              <a:spcBef>
                <a:spcPts val="0"/>
              </a:spcBef>
              <a:spcAft>
                <a:spcPts val="300"/>
              </a:spcAft>
              <a:buFont typeface="Arial" pitchFamily="34" charset="0"/>
              <a:buChar char="•"/>
            </a:pPr>
            <a:r>
              <a:rPr lang="en-AU" sz="2400" dirty="0" smtClean="0"/>
              <a:t> some methods require communal efforts</a:t>
            </a:r>
          </a:p>
          <a:p>
            <a:pPr>
              <a:spcBef>
                <a:spcPts val="0"/>
              </a:spcBef>
              <a:spcAft>
                <a:spcPts val="300"/>
              </a:spcAft>
              <a:buFont typeface="Arial" pitchFamily="34" charset="0"/>
              <a:buChar char="•"/>
            </a:pPr>
            <a:r>
              <a:rPr lang="en-AU" sz="2400" dirty="0" smtClean="0"/>
              <a:t> catch is shared among family and local community</a:t>
            </a:r>
          </a:p>
          <a:p>
            <a:pPr>
              <a:spcBef>
                <a:spcPts val="0"/>
              </a:spcBef>
              <a:spcAft>
                <a:spcPts val="300"/>
              </a:spcAft>
              <a:buFont typeface="Arial" pitchFamily="34" charset="0"/>
              <a:buChar char="•"/>
            </a:pPr>
            <a:r>
              <a:rPr lang="en-AU" sz="2400" dirty="0" smtClean="0"/>
              <a:t> catch is often exchanged for garden foods</a:t>
            </a:r>
          </a:p>
          <a:p>
            <a:pPr>
              <a:spcBef>
                <a:spcPts val="0"/>
              </a:spcBef>
              <a:buFont typeface="Arial" pitchFamily="34" charset="0"/>
              <a:buChar char="•"/>
            </a:pPr>
            <a:endParaRPr lang="en-AU" sz="2400" dirty="0" smtClean="0"/>
          </a:p>
        </p:txBody>
      </p:sp>
      <p:pic>
        <p:nvPicPr>
          <p:cNvPr id="4" name="Picture 3" descr="oct-nov04-pict 180.jpg"/>
          <p:cNvPicPr/>
          <p:nvPr/>
        </p:nvPicPr>
        <p:blipFill>
          <a:blip r:embed="rId3" cstate="print"/>
          <a:stretch>
            <a:fillRect/>
          </a:stretch>
        </p:blipFill>
        <p:spPr>
          <a:xfrm>
            <a:off x="6115369" y="4129327"/>
            <a:ext cx="3028631" cy="2728673"/>
          </a:xfrm>
          <a:prstGeom prst="rect">
            <a:avLst/>
          </a:prstGeom>
        </p:spPr>
      </p:pic>
      <p:pic>
        <p:nvPicPr>
          <p:cNvPr id="5" name="Picture 4" descr="IMG_3219.jpg"/>
          <p:cNvPicPr/>
          <p:nvPr/>
        </p:nvPicPr>
        <p:blipFill>
          <a:blip r:embed="rId4" cstate="print"/>
          <a:stretch>
            <a:fillRect/>
          </a:stretch>
        </p:blipFill>
        <p:spPr>
          <a:xfrm>
            <a:off x="6115369" y="1765035"/>
            <a:ext cx="3040457" cy="2090429"/>
          </a:xfrm>
          <a:prstGeom prst="rect">
            <a:avLst/>
          </a:prstGeom>
        </p:spPr>
      </p:pic>
    </p:spTree>
    <p:extLst>
      <p:ext uri="{BB962C8B-B14F-4D97-AF65-F5344CB8AC3E}">
        <p14:creationId xmlns:p14="http://schemas.microsoft.com/office/powerpoint/2010/main" xmlns="" val="4103503680"/>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957" y="1429646"/>
            <a:ext cx="6583680" cy="937172"/>
          </a:xfrm>
        </p:spPr>
        <p:txBody>
          <a:bodyPr/>
          <a:lstStyle/>
          <a:p>
            <a:pPr algn="ctr"/>
            <a:r>
              <a:rPr lang="en-AU" sz="2400" b="1" dirty="0" smtClean="0">
                <a:solidFill>
                  <a:schemeClr val="tx1"/>
                </a:solidFill>
              </a:rPr>
              <a:t>Example: Characteristics of subsistence reef fishery at  </a:t>
            </a:r>
            <a:r>
              <a:rPr lang="en-AU" sz="2400" b="1" dirty="0" err="1" smtClean="0">
                <a:solidFill>
                  <a:schemeClr val="tx1"/>
                </a:solidFill>
              </a:rPr>
              <a:t>Pororan</a:t>
            </a:r>
            <a:r>
              <a:rPr lang="en-AU" sz="2400" b="1" dirty="0" smtClean="0">
                <a:solidFill>
                  <a:schemeClr val="tx1"/>
                </a:solidFill>
              </a:rPr>
              <a:t> Island, </a:t>
            </a:r>
            <a:r>
              <a:rPr lang="en-AU" sz="2400" b="1" dirty="0" err="1" smtClean="0">
                <a:solidFill>
                  <a:schemeClr val="tx1"/>
                </a:solidFill>
              </a:rPr>
              <a:t>Buka</a:t>
            </a:r>
            <a:endParaRPr lang="en-AU" sz="2400" b="1"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3433900460"/>
              </p:ext>
            </p:extLst>
          </p:nvPr>
        </p:nvGraphicFramePr>
        <p:xfrm>
          <a:off x="277089" y="2366819"/>
          <a:ext cx="8866910" cy="4491180"/>
        </p:xfrm>
        <a:graphic>
          <a:graphicData uri="http://schemas.openxmlformats.org/drawingml/2006/table">
            <a:tbl>
              <a:tblPr firstRow="1" bandRow="1">
                <a:tableStyleId>{5C22544A-7EE6-4342-B048-85BDC9FD1C3A}</a:tableStyleId>
              </a:tblPr>
              <a:tblGrid>
                <a:gridCol w="4433455"/>
                <a:gridCol w="4433455"/>
              </a:tblGrid>
              <a:tr h="532006">
                <a:tc>
                  <a:txBody>
                    <a:bodyPr/>
                    <a:lstStyle/>
                    <a:p>
                      <a:r>
                        <a:rPr lang="en-AU" b="0" dirty="0" smtClean="0">
                          <a:solidFill>
                            <a:schemeClr val="tx1"/>
                          </a:solidFill>
                        </a:rPr>
                        <a:t>NUMBER OF FISHERMEN</a:t>
                      </a:r>
                      <a:endParaRPr lang="en-AU" b="0" dirty="0">
                        <a:solidFill>
                          <a:schemeClr val="tx1"/>
                        </a:solidFill>
                      </a:endParaRPr>
                    </a:p>
                  </a:txBody>
                  <a:tcPr>
                    <a:solidFill>
                      <a:schemeClr val="bg1"/>
                    </a:solidFill>
                  </a:tcPr>
                </a:tc>
                <a:tc>
                  <a:txBody>
                    <a:bodyPr/>
                    <a:lstStyle/>
                    <a:p>
                      <a:r>
                        <a:rPr lang="en-AU" b="0" dirty="0" smtClean="0">
                          <a:solidFill>
                            <a:schemeClr val="tx1"/>
                          </a:solidFill>
                        </a:rPr>
                        <a:t>About 1,000</a:t>
                      </a:r>
                      <a:endParaRPr lang="en-AU" b="0" dirty="0">
                        <a:solidFill>
                          <a:schemeClr val="tx1"/>
                        </a:solidFill>
                      </a:endParaRPr>
                    </a:p>
                  </a:txBody>
                  <a:tcPr>
                    <a:solidFill>
                      <a:schemeClr val="bg1"/>
                    </a:solidFill>
                  </a:tcPr>
                </a:tc>
              </a:tr>
              <a:tr h="532006">
                <a:tc>
                  <a:txBody>
                    <a:bodyPr/>
                    <a:lstStyle/>
                    <a:p>
                      <a:r>
                        <a:rPr lang="en-AU" dirty="0" smtClean="0"/>
                        <a:t>WHO</a:t>
                      </a:r>
                      <a:endParaRPr lang="en-AU" dirty="0"/>
                    </a:p>
                  </a:txBody>
                  <a:tcPr>
                    <a:solidFill>
                      <a:schemeClr val="bg1"/>
                    </a:solidFill>
                  </a:tcPr>
                </a:tc>
                <a:tc>
                  <a:txBody>
                    <a:bodyPr/>
                    <a:lstStyle/>
                    <a:p>
                      <a:r>
                        <a:rPr lang="en-AU" dirty="0" smtClean="0"/>
                        <a:t>Children, women, men</a:t>
                      </a:r>
                      <a:endParaRPr lang="en-AU" dirty="0"/>
                    </a:p>
                  </a:txBody>
                  <a:tcPr>
                    <a:solidFill>
                      <a:schemeClr val="bg1"/>
                    </a:solidFill>
                  </a:tcPr>
                </a:tc>
              </a:tr>
              <a:tr h="767138">
                <a:tc>
                  <a:txBody>
                    <a:bodyPr/>
                    <a:lstStyle/>
                    <a:p>
                      <a:r>
                        <a:rPr lang="en-AU" dirty="0" smtClean="0"/>
                        <a:t>FISHING</a:t>
                      </a:r>
                      <a:r>
                        <a:rPr lang="en-AU" baseline="0" dirty="0" smtClean="0"/>
                        <a:t> METHODS</a:t>
                      </a:r>
                      <a:endParaRPr lang="en-AU" dirty="0"/>
                    </a:p>
                  </a:txBody>
                  <a:tcPr>
                    <a:solidFill>
                      <a:schemeClr val="bg1"/>
                    </a:solidFill>
                  </a:tcPr>
                </a:tc>
                <a:tc>
                  <a:txBody>
                    <a:bodyPr/>
                    <a:lstStyle/>
                    <a:p>
                      <a:r>
                        <a:rPr lang="en-AU" dirty="0" smtClean="0"/>
                        <a:t>Handline, traditional nets, gill nets,  spear fishing, </a:t>
                      </a:r>
                      <a:r>
                        <a:rPr lang="en-AU" dirty="0" err="1" smtClean="0"/>
                        <a:t>etc</a:t>
                      </a:r>
                      <a:endParaRPr lang="en-AU" dirty="0"/>
                    </a:p>
                  </a:txBody>
                  <a:tcPr>
                    <a:solidFill>
                      <a:schemeClr val="bg1"/>
                    </a:solidFill>
                  </a:tcPr>
                </a:tc>
              </a:tr>
              <a:tr h="532006">
                <a:tc>
                  <a:txBody>
                    <a:bodyPr/>
                    <a:lstStyle/>
                    <a:p>
                      <a:r>
                        <a:rPr lang="en-AU" dirty="0" smtClean="0"/>
                        <a:t>VESSELS</a:t>
                      </a:r>
                      <a:endParaRPr lang="en-AU" dirty="0"/>
                    </a:p>
                  </a:txBody>
                  <a:tcPr>
                    <a:solidFill>
                      <a:schemeClr val="bg1"/>
                    </a:solidFill>
                  </a:tcPr>
                </a:tc>
                <a:tc>
                  <a:txBody>
                    <a:bodyPr/>
                    <a:lstStyle/>
                    <a:p>
                      <a:r>
                        <a:rPr lang="en-AU" dirty="0" smtClean="0"/>
                        <a:t>Mainly</a:t>
                      </a:r>
                      <a:r>
                        <a:rPr lang="en-AU" baseline="0" dirty="0" smtClean="0"/>
                        <a:t> canoes</a:t>
                      </a:r>
                      <a:endParaRPr lang="en-AU" dirty="0"/>
                    </a:p>
                  </a:txBody>
                  <a:tcPr>
                    <a:solidFill>
                      <a:schemeClr val="bg1"/>
                    </a:solidFill>
                  </a:tcPr>
                </a:tc>
              </a:tr>
              <a:tr h="532006">
                <a:tc>
                  <a:txBody>
                    <a:bodyPr/>
                    <a:lstStyle/>
                    <a:p>
                      <a:r>
                        <a:rPr lang="en-AU" dirty="0" smtClean="0"/>
                        <a:t>TARGET</a:t>
                      </a:r>
                      <a:r>
                        <a:rPr lang="en-AU" baseline="0" dirty="0" smtClean="0"/>
                        <a:t> SPECIES</a:t>
                      </a:r>
                      <a:endParaRPr lang="en-AU" dirty="0"/>
                    </a:p>
                  </a:txBody>
                  <a:tcPr>
                    <a:solidFill>
                      <a:schemeClr val="bg1"/>
                    </a:solidFill>
                  </a:tcPr>
                </a:tc>
                <a:tc>
                  <a:txBody>
                    <a:bodyPr/>
                    <a:lstStyle/>
                    <a:p>
                      <a:r>
                        <a:rPr lang="en-AU" dirty="0" smtClean="0"/>
                        <a:t>Reef</a:t>
                      </a:r>
                      <a:r>
                        <a:rPr lang="en-AU" baseline="0" dirty="0" smtClean="0"/>
                        <a:t> fish, shells, other marine organisms</a:t>
                      </a:r>
                      <a:endParaRPr lang="en-AU" dirty="0"/>
                    </a:p>
                  </a:txBody>
                  <a:tcPr>
                    <a:solidFill>
                      <a:schemeClr val="bg1"/>
                    </a:solidFill>
                  </a:tcPr>
                </a:tc>
              </a:tr>
              <a:tr h="532006">
                <a:tc>
                  <a:txBody>
                    <a:bodyPr/>
                    <a:lstStyle/>
                    <a:p>
                      <a:r>
                        <a:rPr lang="en-AU" dirty="0" smtClean="0"/>
                        <a:t>WHEN</a:t>
                      </a:r>
                      <a:endParaRPr lang="en-AU" dirty="0"/>
                    </a:p>
                  </a:txBody>
                  <a:tcPr>
                    <a:solidFill>
                      <a:schemeClr val="bg1"/>
                    </a:solidFill>
                  </a:tcPr>
                </a:tc>
                <a:tc>
                  <a:txBody>
                    <a:bodyPr/>
                    <a:lstStyle/>
                    <a:p>
                      <a:r>
                        <a:rPr lang="en-AU" dirty="0" smtClean="0"/>
                        <a:t>When</a:t>
                      </a:r>
                      <a:r>
                        <a:rPr lang="en-AU" baseline="0" dirty="0" smtClean="0"/>
                        <a:t> needed; sometimes everyday</a:t>
                      </a:r>
                      <a:endParaRPr lang="en-AU" dirty="0"/>
                    </a:p>
                  </a:txBody>
                  <a:tcPr>
                    <a:solidFill>
                      <a:schemeClr val="bg1"/>
                    </a:solidFill>
                  </a:tcPr>
                </a:tc>
              </a:tr>
              <a:tr h="532006">
                <a:tc>
                  <a:txBody>
                    <a:bodyPr/>
                    <a:lstStyle/>
                    <a:p>
                      <a:r>
                        <a:rPr lang="en-AU" dirty="0" smtClean="0"/>
                        <a:t>WHERE</a:t>
                      </a:r>
                      <a:endParaRPr lang="en-AU" dirty="0"/>
                    </a:p>
                  </a:txBody>
                  <a:tcPr>
                    <a:solidFill>
                      <a:schemeClr val="bg1"/>
                    </a:solidFill>
                  </a:tcPr>
                </a:tc>
                <a:tc>
                  <a:txBody>
                    <a:bodyPr/>
                    <a:lstStyle/>
                    <a:p>
                      <a:r>
                        <a:rPr lang="en-AU" dirty="0" smtClean="0"/>
                        <a:t>Reef</a:t>
                      </a:r>
                      <a:r>
                        <a:rPr lang="en-AU" baseline="0" dirty="0" smtClean="0"/>
                        <a:t> flat, reef edge, lagoon, </a:t>
                      </a:r>
                      <a:endParaRPr lang="en-AU" dirty="0"/>
                    </a:p>
                  </a:txBody>
                  <a:tcPr>
                    <a:solidFill>
                      <a:schemeClr val="bg1"/>
                    </a:solidFill>
                  </a:tcPr>
                </a:tc>
              </a:tr>
              <a:tr h="532006">
                <a:tc>
                  <a:txBody>
                    <a:bodyPr/>
                    <a:lstStyle/>
                    <a:p>
                      <a:r>
                        <a:rPr lang="en-AU" dirty="0" smtClean="0"/>
                        <a:t>CATCH UTILISATION</a:t>
                      </a:r>
                      <a:endParaRPr lang="en-AU" dirty="0"/>
                    </a:p>
                  </a:txBody>
                  <a:tcPr>
                    <a:solidFill>
                      <a:schemeClr val="bg1"/>
                    </a:solidFill>
                  </a:tcPr>
                </a:tc>
                <a:tc>
                  <a:txBody>
                    <a:bodyPr/>
                    <a:lstStyle/>
                    <a:p>
                      <a:r>
                        <a:rPr lang="en-AU" dirty="0" smtClean="0"/>
                        <a:t>Consumption &amp; Barter</a:t>
                      </a:r>
                      <a:endParaRPr lang="en-AU" dirty="0"/>
                    </a:p>
                  </a:txBody>
                  <a:tcPr>
                    <a:solidFill>
                      <a:schemeClr val="bg1"/>
                    </a:solidFill>
                  </a:tcPr>
                </a:tc>
              </a:tr>
            </a:tbl>
          </a:graphicData>
        </a:graphic>
      </p:graphicFrame>
    </p:spTree>
    <p:extLst>
      <p:ext uri="{BB962C8B-B14F-4D97-AF65-F5344CB8AC3E}">
        <p14:creationId xmlns:p14="http://schemas.microsoft.com/office/powerpoint/2010/main" xmlns="" val="3036180840"/>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timing>
    <p:tnLst>
      <p:par>
        <p:cTn id="1" dur="indefinite" restart="never" nodeType="tmRoot"/>
      </p:par>
    </p:tnLst>
  </p:timing>
</p:sld>
</file>

<file path=ppt/theme/theme1.xml><?xml version="1.0" encoding="utf-8"?>
<a:theme xmlns:a="http://schemas.openxmlformats.org/drawingml/2006/main" name="20120903 EAFM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20120903 EAFM template.potx</Template>
  <TotalTime>392</TotalTime>
  <Words>1132</Words>
  <Application>Microsoft Office PowerPoint</Application>
  <PresentationFormat>On-screen Show (4:3)</PresentationFormat>
  <Paragraphs>241</Paragraphs>
  <Slides>25</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20120903 EAFM template</vt:lpstr>
      <vt:lpstr>Microsoft Office Excel 97-2003 Worksheet</vt:lpstr>
      <vt:lpstr>UNIT 6a:</vt:lpstr>
      <vt:lpstr>Coastal fisheries</vt:lpstr>
      <vt:lpstr>Slide 3</vt:lpstr>
      <vt:lpstr>Slide 4</vt:lpstr>
      <vt:lpstr>Slide 5</vt:lpstr>
      <vt:lpstr>Slide 6</vt:lpstr>
      <vt:lpstr>Slide 7</vt:lpstr>
      <vt:lpstr>Slide 8</vt:lpstr>
      <vt:lpstr>Example: Characteristics of subsistence reef fishery at  Pororan Island, Buka</vt:lpstr>
      <vt:lpstr>Slide 10</vt:lpstr>
      <vt:lpstr>Example: Characteristics of Madang FAD Artisanal fishery</vt:lpstr>
      <vt:lpstr>Slide 12</vt:lpstr>
      <vt:lpstr>Slide 13</vt:lpstr>
      <vt:lpstr>Slide 14</vt:lpstr>
      <vt:lpstr>BECHE-DE-MER VOLUME</vt:lpstr>
      <vt:lpstr>BECHE-DE-MER VALUE</vt:lpstr>
      <vt:lpstr>BECHE-DE-MER EXPORT BY PROVINCE -2000-2009</vt:lpstr>
      <vt:lpstr>Slide 18</vt:lpstr>
      <vt:lpstr>TROCHUS BUTTONS</vt:lpstr>
      <vt:lpstr>TROCHUS SHELLS</vt:lpstr>
      <vt:lpstr>LOBSTER EXPORTS</vt:lpstr>
      <vt:lpstr>CRAB EXPORTS- 1996-2004</vt:lpstr>
      <vt:lpstr>Slide 23</vt:lpstr>
      <vt:lpstr>Slide 24</vt:lpstr>
      <vt:lpstr>Reflection</vt:lpstr>
    </vt:vector>
  </TitlesOfParts>
  <Company>cartergraphicdesign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Sabine Carter</dc:creator>
  <cp:lastModifiedBy>Leanne Fernandes</cp:lastModifiedBy>
  <cp:revision>41</cp:revision>
  <dcterms:created xsi:type="dcterms:W3CDTF">2012-08-27T02:37:52Z</dcterms:created>
  <dcterms:modified xsi:type="dcterms:W3CDTF">2013-05-22T03:47:10Z</dcterms:modified>
</cp:coreProperties>
</file>